
<file path=[Content_Types].xml><?xml version="1.0" encoding="utf-8"?>
<Types xmlns="http://schemas.openxmlformats.org/package/2006/content-types">
  <Default Extension="png" ContentType="image/png"/>
  <Default Extension="bin" ContentType="image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37"/>
  </p:notesMasterIdLst>
  <p:sldIdLst>
    <p:sldId id="288" r:id="rId3"/>
    <p:sldId id="381" r:id="rId4"/>
    <p:sldId id="329" r:id="rId5"/>
    <p:sldId id="377" r:id="rId6"/>
    <p:sldId id="378" r:id="rId7"/>
    <p:sldId id="382" r:id="rId8"/>
    <p:sldId id="372" r:id="rId9"/>
    <p:sldId id="360" r:id="rId10"/>
    <p:sldId id="334" r:id="rId11"/>
    <p:sldId id="338" r:id="rId12"/>
    <p:sldId id="379" r:id="rId13"/>
    <p:sldId id="380" r:id="rId14"/>
    <p:sldId id="365" r:id="rId15"/>
    <p:sldId id="369" r:id="rId16"/>
    <p:sldId id="383" r:id="rId17"/>
    <p:sldId id="356" r:id="rId18"/>
    <p:sldId id="342" r:id="rId19"/>
    <p:sldId id="357" r:id="rId20"/>
    <p:sldId id="343" r:id="rId21"/>
    <p:sldId id="344" r:id="rId22"/>
    <p:sldId id="345" r:id="rId23"/>
    <p:sldId id="346" r:id="rId24"/>
    <p:sldId id="347" r:id="rId25"/>
    <p:sldId id="348" r:id="rId26"/>
    <p:sldId id="349" r:id="rId27"/>
    <p:sldId id="350" r:id="rId28"/>
    <p:sldId id="358" r:id="rId29"/>
    <p:sldId id="352" r:id="rId30"/>
    <p:sldId id="353" r:id="rId31"/>
    <p:sldId id="326" r:id="rId32"/>
    <p:sldId id="370" r:id="rId33"/>
    <p:sldId id="371" r:id="rId34"/>
    <p:sldId id="373" r:id="rId35"/>
    <p:sldId id="376" r:id="rId3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sz="36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sz="36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sz="36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sz="36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sz="36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FD5"/>
    <a:srgbClr val="E5FFE5"/>
    <a:srgbClr val="333399"/>
    <a:srgbClr val="DAF7FA"/>
    <a:srgbClr val="F5FFD9"/>
    <a:srgbClr val="0066FF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25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BDA978D3-2CBD-4725-8142-04523713F50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75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/>
            <a:fld id="{3A1C7DB0-D683-4CC8-AF3B-0D6BBD69132D}" type="slidenum">
              <a:rPr lang="zh-CN" altLang="en-US" sz="1200"/>
              <a:pPr algn="r"/>
              <a:t>13</a:t>
            </a:fld>
            <a:endParaRPr lang="en-US" sz="1200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1413" y="684213"/>
            <a:ext cx="4572000" cy="3429000"/>
          </a:xfrm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</p:spPr>
        <p:txBody>
          <a:bodyPr anchor="t"/>
          <a:lstStyle/>
          <a:p>
            <a:r>
              <a:rPr lang="zh-CN" altLang="en-US"/>
              <a:t>本资料来自于资源最齐全的２１世纪教育网</a:t>
            </a:r>
            <a:r>
              <a:rPr lang="en-US"/>
              <a:t>www.21cnjy.com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b444bcfd516282693457ea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0050" y="1157288"/>
            <a:ext cx="3481388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14363" y="3824288"/>
            <a:ext cx="3000375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8BB5598-5811-4496-A0C1-CFA778646D77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87CCE-4D3F-4DBA-9CB2-D549A8B0BB1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019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089150" cy="61261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115050" cy="61261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E2BB4-B373-4455-8FBD-4B60B1EE069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147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标题，两项小型内容和一项型大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4200" y="0"/>
            <a:ext cx="8229600" cy="5699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290073F-6F82-482B-B121-3B72E606BDF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1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4200" y="0"/>
            <a:ext cx="8229600" cy="5699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D3AF3B7-B1CC-4705-9282-838CE0B403E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345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b444bcfd516282693457ea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0050" y="1157288"/>
            <a:ext cx="3481388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14363" y="3824288"/>
            <a:ext cx="3000375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CF8520-23D0-4086-912D-791AA8152D23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75EC-A33B-4214-95D9-48384E72678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7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F0B0E-35A4-44B4-80E8-C349FA0A9EA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05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9B3EF-04AC-4555-8D4A-A29849DE34D2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1272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A5B61-1D05-49EA-910A-71674DBF95C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72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56705-5228-4E07-B5E7-FAC2670202C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12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01E0B-11AC-464B-9CF4-CE1E84CD28E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837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F79DB-1A29-4651-803A-A584F1E0FB1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585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46643-509A-4246-AC36-03C17EEA09D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532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84CE5-B879-42DB-9015-EAC8D4A785D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719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47F9-F46C-4E25-B2D8-3761DF67BB1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399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089150" cy="61261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115050" cy="61261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B226E-64FD-4ED9-9546-D976073C337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6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A027A-1A7C-4854-B60A-63BF6380B77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5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2859C-8A39-484F-A00E-32BCCD32C35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389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798B0-7860-490F-AF89-7529DD09D3F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10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6B9B7-32FC-42D1-BF7A-FFF5155428C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70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B5A21-9271-44C8-A5C8-CF7843ECA13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594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B321C-FA1C-4485-8A2A-8DF0017468F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05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D8AF9-D804-4186-9C9A-44DA340C2DA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199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0" y="6223000"/>
            <a:ext cx="5207000" cy="635000"/>
            <a:chOff x="0" y="0"/>
            <a:chExt cx="3280" cy="400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672" y="0"/>
              <a:ext cx="283" cy="400"/>
              <a:chOff x="0" y="0"/>
              <a:chExt cx="451" cy="676"/>
            </a:xfrm>
          </p:grpSpPr>
          <p:sp>
            <p:nvSpPr>
              <p:cNvPr id="1028" name="未知"/>
              <p:cNvSpPr>
                <a:spLocks/>
              </p:cNvSpPr>
              <p:nvPr/>
            </p:nvSpPr>
            <p:spPr bwMode="auto">
              <a:xfrm rot="18580939">
                <a:off x="67" y="22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9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0" y="373"/>
              <a:ext cx="832" cy="2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0" y="304"/>
              <a:ext cx="832" cy="32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 flipH="1">
              <a:off x="832" y="336"/>
              <a:ext cx="2448" cy="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34" name="Group 10"/>
          <p:cNvGrpSpPr>
            <a:grpSpLocks/>
          </p:cNvGrpSpPr>
          <p:nvPr userDrawn="1"/>
        </p:nvGrpSpPr>
        <p:grpSpPr bwMode="auto">
          <a:xfrm>
            <a:off x="0" y="0"/>
            <a:ext cx="9144000" cy="587375"/>
            <a:chOff x="0" y="0"/>
            <a:chExt cx="5760" cy="286"/>
          </a:xfrm>
        </p:grpSpPr>
        <p:sp>
          <p:nvSpPr>
            <p:cNvPr id="1035" name="Rectangle 11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8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6" name="Rectangle 12"/>
            <p:cNvSpPr>
              <a:spLocks noChangeArrowheads="1"/>
            </p:cNvSpPr>
            <p:nvPr userDrawn="1"/>
          </p:nvSpPr>
          <p:spPr bwMode="auto">
            <a:xfrm>
              <a:off x="0" y="131"/>
              <a:ext cx="5760" cy="155"/>
            </a:xfrm>
            <a:prstGeom prst="rect">
              <a:avLst/>
            </a:prstGeom>
            <a:solidFill>
              <a:srgbClr val="FFFF99">
                <a:alpha val="5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0"/>
            <a:ext cx="8229600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3061BE3-385F-429A-999D-4B8BC818A454}" type="slidenum">
              <a:rPr lang="zh-CN" altLang="en-US"/>
              <a:pPr/>
              <a:t>‹#›</a:t>
            </a:fld>
            <a:endParaRPr lang="en-US"/>
          </a:p>
        </p:txBody>
      </p:sp>
      <p:grpSp>
        <p:nvGrpSpPr>
          <p:cNvPr id="1042" name="Group 18"/>
          <p:cNvGrpSpPr>
            <a:grpSpLocks/>
          </p:cNvGrpSpPr>
          <p:nvPr userDrawn="1"/>
        </p:nvGrpSpPr>
        <p:grpSpPr bwMode="auto">
          <a:xfrm>
            <a:off x="7810500" y="0"/>
            <a:ext cx="1160463" cy="558800"/>
            <a:chOff x="0" y="0"/>
            <a:chExt cx="731" cy="352"/>
          </a:xfrm>
        </p:grpSpPr>
        <p:grpSp>
          <p:nvGrpSpPr>
            <p:cNvPr id="1043" name="Group 19"/>
            <p:cNvGrpSpPr>
              <a:grpSpLocks/>
            </p:cNvGrpSpPr>
            <p:nvPr/>
          </p:nvGrpSpPr>
          <p:grpSpPr bwMode="auto">
            <a:xfrm>
              <a:off x="0" y="0"/>
              <a:ext cx="235" cy="352"/>
              <a:chOff x="0" y="0"/>
              <a:chExt cx="451" cy="676"/>
            </a:xfrm>
          </p:grpSpPr>
          <p:sp>
            <p:nvSpPr>
              <p:cNvPr id="1044" name="未知"/>
              <p:cNvSpPr>
                <a:spLocks/>
              </p:cNvSpPr>
              <p:nvPr/>
            </p:nvSpPr>
            <p:spPr bwMode="auto">
              <a:xfrm rot="18580939">
                <a:off x="67" y="22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5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047" name="Group 23"/>
            <p:cNvGrpSpPr>
              <a:grpSpLocks/>
            </p:cNvGrpSpPr>
            <p:nvPr/>
          </p:nvGrpSpPr>
          <p:grpSpPr bwMode="auto">
            <a:xfrm>
              <a:off x="248" y="0"/>
              <a:ext cx="235" cy="352"/>
              <a:chOff x="0" y="0"/>
              <a:chExt cx="451" cy="676"/>
            </a:xfrm>
          </p:grpSpPr>
          <p:sp>
            <p:nvSpPr>
              <p:cNvPr id="1048" name="未知"/>
              <p:cNvSpPr>
                <a:spLocks/>
              </p:cNvSpPr>
              <p:nvPr/>
            </p:nvSpPr>
            <p:spPr bwMode="auto">
              <a:xfrm rot="18580939">
                <a:off x="67" y="22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9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051" name="Group 27"/>
            <p:cNvGrpSpPr>
              <a:grpSpLocks/>
            </p:cNvGrpSpPr>
            <p:nvPr/>
          </p:nvGrpSpPr>
          <p:grpSpPr bwMode="auto">
            <a:xfrm>
              <a:off x="496" y="0"/>
              <a:ext cx="235" cy="352"/>
              <a:chOff x="0" y="0"/>
              <a:chExt cx="451" cy="676"/>
            </a:xfrm>
          </p:grpSpPr>
          <p:sp>
            <p:nvSpPr>
              <p:cNvPr id="1052" name="未知"/>
              <p:cNvSpPr>
                <a:spLocks/>
              </p:cNvSpPr>
              <p:nvPr/>
            </p:nvSpPr>
            <p:spPr bwMode="auto">
              <a:xfrm rot="18580939">
                <a:off x="67" y="22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3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73" r:id="rId12"/>
    <p:sldLayoutId id="214748367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华文细黑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华文细黑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华文细黑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华文细黑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华文细黑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华文细黑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华文细黑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华文细黑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 userDrawn="1"/>
        </p:nvGrpSpPr>
        <p:grpSpPr bwMode="auto">
          <a:xfrm>
            <a:off x="0" y="6223000"/>
            <a:ext cx="5207000" cy="635000"/>
            <a:chOff x="0" y="0"/>
            <a:chExt cx="3280" cy="40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>
              <a:off x="672" y="0"/>
              <a:ext cx="283" cy="400"/>
              <a:chOff x="0" y="0"/>
              <a:chExt cx="451" cy="676"/>
            </a:xfrm>
          </p:grpSpPr>
          <p:sp>
            <p:nvSpPr>
              <p:cNvPr id="3076" name="未知"/>
              <p:cNvSpPr>
                <a:spLocks/>
              </p:cNvSpPr>
              <p:nvPr/>
            </p:nvSpPr>
            <p:spPr bwMode="auto">
              <a:xfrm rot="18580939">
                <a:off x="67" y="22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7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8" name="Rectangle 6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0" y="373"/>
              <a:ext cx="832" cy="2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0" y="304"/>
              <a:ext cx="832" cy="32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 flipH="1">
              <a:off x="832" y="336"/>
              <a:ext cx="2448" cy="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082" name="Group 10"/>
          <p:cNvGrpSpPr>
            <a:grpSpLocks/>
          </p:cNvGrpSpPr>
          <p:nvPr userDrawn="1"/>
        </p:nvGrpSpPr>
        <p:grpSpPr bwMode="auto">
          <a:xfrm>
            <a:off x="0" y="0"/>
            <a:ext cx="9144000" cy="587375"/>
            <a:chOff x="0" y="0"/>
            <a:chExt cx="5760" cy="286"/>
          </a:xfrm>
        </p:grpSpPr>
        <p:sp>
          <p:nvSpPr>
            <p:cNvPr id="3083" name="Rectangle 11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8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Rectangle 12"/>
            <p:cNvSpPr>
              <a:spLocks noChangeArrowheads="1"/>
            </p:cNvSpPr>
            <p:nvPr userDrawn="1"/>
          </p:nvSpPr>
          <p:spPr bwMode="auto">
            <a:xfrm>
              <a:off x="0" y="131"/>
              <a:ext cx="5760" cy="155"/>
            </a:xfrm>
            <a:prstGeom prst="rect">
              <a:avLst/>
            </a:prstGeom>
            <a:solidFill>
              <a:srgbClr val="FFFF99">
                <a:alpha val="5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085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0"/>
            <a:ext cx="8229600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9390154-396A-4AC4-AFC6-B4B4AC4773E8}" type="slidenum">
              <a:rPr lang="zh-CN" altLang="en-US"/>
              <a:pPr/>
              <a:t>‹#›</a:t>
            </a:fld>
            <a:endParaRPr lang="en-US"/>
          </a:p>
        </p:txBody>
      </p:sp>
      <p:grpSp>
        <p:nvGrpSpPr>
          <p:cNvPr id="3090" name="Group 18"/>
          <p:cNvGrpSpPr>
            <a:grpSpLocks/>
          </p:cNvGrpSpPr>
          <p:nvPr userDrawn="1"/>
        </p:nvGrpSpPr>
        <p:grpSpPr bwMode="auto">
          <a:xfrm>
            <a:off x="7810500" y="0"/>
            <a:ext cx="1160463" cy="558800"/>
            <a:chOff x="0" y="0"/>
            <a:chExt cx="731" cy="352"/>
          </a:xfrm>
        </p:grpSpPr>
        <p:grpSp>
          <p:nvGrpSpPr>
            <p:cNvPr id="3091" name="Group 19"/>
            <p:cNvGrpSpPr>
              <a:grpSpLocks/>
            </p:cNvGrpSpPr>
            <p:nvPr/>
          </p:nvGrpSpPr>
          <p:grpSpPr bwMode="auto">
            <a:xfrm>
              <a:off x="0" y="0"/>
              <a:ext cx="235" cy="352"/>
              <a:chOff x="0" y="0"/>
              <a:chExt cx="451" cy="676"/>
            </a:xfrm>
          </p:grpSpPr>
          <p:sp>
            <p:nvSpPr>
              <p:cNvPr id="3092" name="未知"/>
              <p:cNvSpPr>
                <a:spLocks/>
              </p:cNvSpPr>
              <p:nvPr/>
            </p:nvSpPr>
            <p:spPr bwMode="auto">
              <a:xfrm rot="18580939">
                <a:off x="67" y="22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3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095" name="Group 23"/>
            <p:cNvGrpSpPr>
              <a:grpSpLocks/>
            </p:cNvGrpSpPr>
            <p:nvPr/>
          </p:nvGrpSpPr>
          <p:grpSpPr bwMode="auto">
            <a:xfrm>
              <a:off x="248" y="0"/>
              <a:ext cx="235" cy="352"/>
              <a:chOff x="0" y="0"/>
              <a:chExt cx="451" cy="676"/>
            </a:xfrm>
          </p:grpSpPr>
          <p:sp>
            <p:nvSpPr>
              <p:cNvPr id="3096" name="未知"/>
              <p:cNvSpPr>
                <a:spLocks/>
              </p:cNvSpPr>
              <p:nvPr/>
            </p:nvSpPr>
            <p:spPr bwMode="auto">
              <a:xfrm rot="18580939">
                <a:off x="67" y="22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7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099" name="Group 27"/>
            <p:cNvGrpSpPr>
              <a:grpSpLocks/>
            </p:cNvGrpSpPr>
            <p:nvPr/>
          </p:nvGrpSpPr>
          <p:grpSpPr bwMode="auto">
            <a:xfrm>
              <a:off x="496" y="0"/>
              <a:ext cx="235" cy="352"/>
              <a:chOff x="0" y="0"/>
              <a:chExt cx="451" cy="676"/>
            </a:xfrm>
          </p:grpSpPr>
          <p:sp>
            <p:nvSpPr>
              <p:cNvPr id="3100" name="未知"/>
              <p:cNvSpPr>
                <a:spLocks/>
              </p:cNvSpPr>
              <p:nvPr/>
            </p:nvSpPr>
            <p:spPr bwMode="auto">
              <a:xfrm rot="18580939">
                <a:off x="67" y="22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未知"/>
              <p:cNvSpPr>
                <a:spLocks/>
              </p:cNvSpPr>
              <p:nvPr/>
            </p:nvSpPr>
            <p:spPr bwMode="auto">
              <a:xfrm rot="2400000">
                <a:off x="283" y="0"/>
                <a:ext cx="168" cy="301"/>
              </a:xfrm>
              <a:custGeom>
                <a:avLst/>
                <a:gdLst>
                  <a:gd name="T0" fmla="*/ 136 w 264"/>
                  <a:gd name="T1" fmla="*/ 953 h 954"/>
                  <a:gd name="T2" fmla="*/ 264 w 264"/>
                  <a:gd name="T3" fmla="*/ 481 h 954"/>
                  <a:gd name="T4" fmla="*/ 136 w 264"/>
                  <a:gd name="T5" fmla="*/ 1 h 954"/>
                  <a:gd name="T6" fmla="*/ 0 w 264"/>
                  <a:gd name="T7" fmla="*/ 473 h 954"/>
                  <a:gd name="T8" fmla="*/ 136 w 264"/>
                  <a:gd name="T9" fmla="*/ 953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954">
                    <a:moveTo>
                      <a:pt x="136" y="953"/>
                    </a:moveTo>
                    <a:cubicBezTo>
                      <a:pt x="180" y="954"/>
                      <a:pt x="264" y="640"/>
                      <a:pt x="264" y="481"/>
                    </a:cubicBezTo>
                    <a:cubicBezTo>
                      <a:pt x="264" y="322"/>
                      <a:pt x="180" y="2"/>
                      <a:pt x="136" y="1"/>
                    </a:cubicBezTo>
                    <a:cubicBezTo>
                      <a:pt x="92" y="0"/>
                      <a:pt x="0" y="312"/>
                      <a:pt x="0" y="473"/>
                    </a:cubicBezTo>
                    <a:cubicBezTo>
                      <a:pt x="0" y="634"/>
                      <a:pt x="92" y="952"/>
                      <a:pt x="136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/>
            </p:nvSpPr>
            <p:spPr bwMode="auto">
              <a:xfrm>
                <a:off x="256" y="260"/>
                <a:ext cx="32" cy="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2013&#20248;&#36136;&#35838;\&#20843;&#19978;&#20248;&#36136;&#35838;\2013&#26032;&#29256;&#26032;&#30446;&#26631;&#20843;&#24180;&#32423;&#19978;Unit4%20Section%20A%202b&#35838;&#25991;&#21548;&#21147;&#65288;mp3&#32032;&#26448;&#65289;.mp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2013&#20248;&#36136;&#35838;\&#20843;&#19978;&#20248;&#36136;&#35838;\2013&#26032;&#29256;&#26032;&#30446;&#26631;&#20843;&#24180;&#32423;&#19978;Unit4%20Section%20A%202b&#35838;&#25991;&#21548;&#21147;&#65288;mp3&#32032;&#26448;&#65289;.mp3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http:/t2.baidu.com/it/u=898641422,2745327560&amp;fm=23&amp;gp=0.jpg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5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.baidu.com/i?ct=503316480&amp;z=&amp;tn=baiduimagedetail&amp;word=%E5%B1%B1%E4%B8%9C%E7%9C%81%E6%BB%95%E5%B7%9E%E5%B8%82%E8%BF%9E%E9%9D%92%E5%B1%B1&amp;ie=utf-8&amp;in=8797&amp;cl=2&amp;lm=-1&amp;st=&amp;pn=0&amp;rn=1&amp;di=42822693400&amp;ln=1654&amp;fr=&amp;fm=rs1&amp;fmq=1357826269562_R&amp;ic=&amp;s=&amp;se=&amp;sme=0&amp;tab=&amp;width=&amp;height=&amp;face=&amp;is=&amp;istype=" TargetMode="External"/><Relationship Id="rId5" Type="http://schemas.openxmlformats.org/officeDocument/2006/relationships/image" Target="../media/image14.jpeg"/><Relationship Id="rId10" Type="http://schemas.openxmlformats.org/officeDocument/2006/relationships/image" Target="../media/image10.jpeg"/><Relationship Id="rId4" Type="http://schemas.openxmlformats.org/officeDocument/2006/relationships/hyperlink" Target="http://hz.focus.cn/photoshow/541345/23205.html" TargetMode="External"/><Relationship Id="rId9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slide" Target="slide1.xml"/><Relationship Id="rId7" Type="http://schemas.openxmlformats.org/officeDocument/2006/relationships/slide" Target="slide25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11" Type="http://schemas.openxmlformats.org/officeDocument/2006/relationships/slide" Target="slide21.xml"/><Relationship Id="rId5" Type="http://schemas.openxmlformats.org/officeDocument/2006/relationships/slide" Target="slide27.xml"/><Relationship Id="rId10" Type="http://schemas.openxmlformats.org/officeDocument/2006/relationships/slide" Target="slide24.xml"/><Relationship Id="rId4" Type="http://schemas.openxmlformats.org/officeDocument/2006/relationships/image" Target="../media/image19.jpeg"/><Relationship Id="rId9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0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0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uanz.com/tp/gn/zmd/h000/h22/1224166506d22928.html" TargetMode="External"/><Relationship Id="rId3" Type="http://schemas.openxmlformats.org/officeDocument/2006/relationships/image" Target="../media/image35.jpeg"/><Relationship Id="rId7" Type="http://schemas.openxmlformats.org/officeDocument/2006/relationships/image" Target="../media/image37.jpeg"/><Relationship Id="rId2" Type="http://schemas.openxmlformats.org/officeDocument/2006/relationships/hyperlink" Target="http://dazhe.yh3w.com/mem/mem_40.s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inance.sina.com.cn/stock/newstock/20080805/01405165972.shtml" TargetMode="External"/><Relationship Id="rId5" Type="http://schemas.openxmlformats.org/officeDocument/2006/relationships/image" Target="../media/image36.jpeg"/><Relationship Id="rId4" Type="http://schemas.openxmlformats.org/officeDocument/2006/relationships/hyperlink" Target="http://www.8168168.com/txs/index2006.asp?keywords=&amp;Smallhy=&#20241;&#38386;&#36816;&#21160;&#35013;&amp;bighy=&#26381;&#35013;&#26381;&#39280;&amp;Province=&amp;city=&amp;tzje=&amp;opt=&amp;nation=&amp;page=5" TargetMode="External"/><Relationship Id="rId9" Type="http://schemas.openxmlformats.org/officeDocument/2006/relationships/image" Target="../media/image3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2013&#20248;&#36136;&#35838;\&#20843;&#19978;&#20248;&#36136;&#35838;\2013&#26032;&#29256;&#26032;&#30446;&#26631;&#20843;&#24180;&#32423;&#19978;Unit4%20Section%20A%202a&#35838;&#25991;&#21548;&#21147;&#65288;mp3&#32032;&#26448;&#65289;.mp3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2013&#20248;&#36136;&#35838;\&#20843;&#19978;&#20248;&#36136;&#35838;\2013&#26032;&#29256;&#26032;&#30446;&#26631;&#20843;&#24180;&#32423;&#19978;Unit4%20Section%20A%202a&#35838;&#25991;&#21548;&#21147;&#65288;mp3&#32032;&#26448;&#65289;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c3411114aa303d9c2ce79f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4429125"/>
            <a:ext cx="5567362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736600"/>
            <a:ext cx="9144000" cy="23574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5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ea typeface="微软雅黑" pitchFamily="34" charset="-122"/>
              </a:rPr>
              <a:t>Unit4 What ’s the best movie </a:t>
            </a:r>
            <a:br>
              <a:rPr lang="en-US" sz="5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ea typeface="微软雅黑" pitchFamily="34" charset="-122"/>
              </a:rPr>
            </a:br>
            <a:r>
              <a:rPr lang="en-US" sz="5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ea typeface="微软雅黑" pitchFamily="34" charset="-122"/>
              </a:rPr>
              <a:t>theater?</a:t>
            </a:r>
          </a:p>
        </p:txBody>
      </p:sp>
      <p:pic>
        <p:nvPicPr>
          <p:cNvPr id="6148" name="Picture 6" descr="biaoqing0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50" y="2889250"/>
            <a:ext cx="385762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2874963" y="2805113"/>
            <a:ext cx="38544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sz="2400" b="1"/>
              <a:t>  </a:t>
            </a:r>
            <a:r>
              <a:rPr lang="en-US" sz="3200" b="1">
                <a:solidFill>
                  <a:srgbClr val="0000FF"/>
                </a:solidFill>
                <a:latin typeface="Arial Black" pitchFamily="34" charset="0"/>
              </a:rPr>
              <a:t>Section A 2a-2d</a:t>
            </a:r>
            <a:endParaRPr lang="zh-CN" altLang="en-US" sz="3200" b="1"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2563" y="1611313"/>
            <a:ext cx="2747962" cy="1303337"/>
          </a:xfrm>
          <a:solidFill>
            <a:srgbClr val="CCCC00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Miller’s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Blue Moon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Dream Clothes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690563"/>
            <a:ext cx="8229600" cy="685800"/>
          </a:xfrm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 algn="l"/>
            <a:r>
              <a:rPr lang="en-US" b="1">
                <a:solidFill>
                  <a:srgbClr val="0000FF"/>
                </a:solidFill>
                <a:latin typeface="Times New Roman" pitchFamily="18" charset="0"/>
              </a:rPr>
              <a:t>Write the correct store or radio station</a:t>
            </a:r>
            <a:br>
              <a:rPr lang="en-US" b="1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US" b="1">
                <a:solidFill>
                  <a:srgbClr val="0000FF"/>
                </a:solidFill>
                <a:latin typeface="Times New Roman" pitchFamily="18" charset="0"/>
              </a:rPr>
              <a:t> next to each statement.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268288" y="4217988"/>
            <a:ext cx="1949450" cy="1447800"/>
          </a:xfrm>
          <a:prstGeom prst="rect">
            <a:avLst/>
          </a:prstGeom>
          <a:solidFill>
            <a:srgbClr val="CC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/>
              <a:t>970AM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/>
              <a:t>97.9FM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/>
              <a:t>107.9FM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4135438" y="1352550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  <a:latin typeface="Times New Roman" pitchFamily="18" charset="0"/>
              </a:rPr>
              <a:t>Clothes stores</a:t>
            </a: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3987800" y="3724275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  <a:latin typeface="Times New Roman" pitchFamily="18" charset="0"/>
              </a:rPr>
              <a:t>Radio stations</a:t>
            </a:r>
          </a:p>
        </p:txBody>
      </p:sp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2947988" y="1855788"/>
            <a:ext cx="594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_______ It’s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the most expensive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3014663" y="2401888"/>
            <a:ext cx="594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_______ It has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the best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 clothes.</a:t>
            </a: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2974975" y="2868613"/>
            <a:ext cx="594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___________ It’s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the worst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 store.</a:t>
            </a:r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auto">
          <a:xfrm>
            <a:off x="812800" y="3351213"/>
            <a:ext cx="8153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_______ You can buy clothes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the most cheaply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 there.</a:t>
            </a:r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2209800" y="4191000"/>
            <a:ext cx="594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_______ It has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the worst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 music.</a:t>
            </a:r>
          </a:p>
        </p:txBody>
      </p:sp>
      <p:sp>
        <p:nvSpPr>
          <p:cNvPr id="15372" name="Text Box 13"/>
          <p:cNvSpPr txBox="1">
            <a:spLocks noChangeArrowheads="1"/>
          </p:cNvSpPr>
          <p:nvPr/>
        </p:nvSpPr>
        <p:spPr bwMode="auto">
          <a:xfrm>
            <a:off x="2209800" y="4876800"/>
            <a:ext cx="6705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_______ They play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the most boring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 songs.</a:t>
            </a:r>
          </a:p>
        </p:txBody>
      </p:sp>
      <p:sp>
        <p:nvSpPr>
          <p:cNvPr id="15373" name="Text Box 14"/>
          <p:cNvSpPr txBox="1">
            <a:spLocks noChangeArrowheads="1"/>
          </p:cNvSpPr>
          <p:nvPr/>
        </p:nvSpPr>
        <p:spPr bwMode="auto">
          <a:xfrm>
            <a:off x="1295400" y="5562600"/>
            <a:ext cx="7848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_______ The DJs choose songs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the most carefully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5374" name="Text Box 15"/>
          <p:cNvSpPr txBox="1">
            <a:spLocks noChangeArrowheads="1"/>
          </p:cNvSpPr>
          <p:nvPr/>
        </p:nvSpPr>
        <p:spPr bwMode="auto">
          <a:xfrm>
            <a:off x="2209800" y="6172200"/>
            <a:ext cx="594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_______ It’s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the most popular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5375" name="Text Box 16"/>
          <p:cNvSpPr txBox="1">
            <a:spLocks noChangeArrowheads="1"/>
          </p:cNvSpPr>
          <p:nvPr/>
        </p:nvSpPr>
        <p:spPr bwMode="auto">
          <a:xfrm>
            <a:off x="2630488" y="1831975"/>
            <a:ext cx="1981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Blue Moon</a:t>
            </a:r>
          </a:p>
        </p:txBody>
      </p:sp>
      <p:sp>
        <p:nvSpPr>
          <p:cNvPr id="15376" name="Text Box 17"/>
          <p:cNvSpPr txBox="1">
            <a:spLocks noChangeArrowheads="1"/>
          </p:cNvSpPr>
          <p:nvPr/>
        </p:nvSpPr>
        <p:spPr bwMode="auto">
          <a:xfrm>
            <a:off x="2935288" y="2428875"/>
            <a:ext cx="1419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Miller’s</a:t>
            </a:r>
          </a:p>
        </p:txBody>
      </p:sp>
      <p:sp>
        <p:nvSpPr>
          <p:cNvPr id="15377" name="Text Box 18"/>
          <p:cNvSpPr txBox="1">
            <a:spLocks noChangeArrowheads="1"/>
          </p:cNvSpPr>
          <p:nvPr/>
        </p:nvSpPr>
        <p:spPr bwMode="auto">
          <a:xfrm>
            <a:off x="2755900" y="2908300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Dream Clothes</a:t>
            </a:r>
          </a:p>
        </p:txBody>
      </p:sp>
      <p:sp>
        <p:nvSpPr>
          <p:cNvPr id="15378" name="Text Box 19"/>
          <p:cNvSpPr txBox="1">
            <a:spLocks noChangeArrowheads="1"/>
          </p:cNvSpPr>
          <p:nvPr/>
        </p:nvSpPr>
        <p:spPr bwMode="auto">
          <a:xfrm>
            <a:off x="774700" y="3286125"/>
            <a:ext cx="1676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Miller’s</a:t>
            </a:r>
          </a:p>
        </p:txBody>
      </p:sp>
      <p:sp>
        <p:nvSpPr>
          <p:cNvPr id="15379" name="Text Box 20"/>
          <p:cNvSpPr txBox="1">
            <a:spLocks noChangeArrowheads="1"/>
          </p:cNvSpPr>
          <p:nvPr/>
        </p:nvSpPr>
        <p:spPr bwMode="auto">
          <a:xfrm>
            <a:off x="2209800" y="4114800"/>
            <a:ext cx="144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970AM</a:t>
            </a:r>
          </a:p>
        </p:txBody>
      </p:sp>
      <p:sp>
        <p:nvSpPr>
          <p:cNvPr id="15380" name="Text Box 21"/>
          <p:cNvSpPr txBox="1">
            <a:spLocks noChangeArrowheads="1"/>
          </p:cNvSpPr>
          <p:nvPr/>
        </p:nvSpPr>
        <p:spPr bwMode="auto">
          <a:xfrm>
            <a:off x="2209800" y="4800600"/>
            <a:ext cx="1981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97.9FM</a:t>
            </a:r>
          </a:p>
        </p:txBody>
      </p:sp>
      <p:sp>
        <p:nvSpPr>
          <p:cNvPr id="15381" name="Text Box 22"/>
          <p:cNvSpPr txBox="1">
            <a:spLocks noChangeArrowheads="1"/>
          </p:cNvSpPr>
          <p:nvPr/>
        </p:nvSpPr>
        <p:spPr bwMode="auto">
          <a:xfrm>
            <a:off x="1219200" y="5576888"/>
            <a:ext cx="1981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107.9FM</a:t>
            </a:r>
          </a:p>
        </p:txBody>
      </p:sp>
      <p:sp>
        <p:nvSpPr>
          <p:cNvPr id="15382" name="Text Box 23"/>
          <p:cNvSpPr txBox="1">
            <a:spLocks noChangeArrowheads="1"/>
          </p:cNvSpPr>
          <p:nvPr/>
        </p:nvSpPr>
        <p:spPr bwMode="auto">
          <a:xfrm>
            <a:off x="2209800" y="6172200"/>
            <a:ext cx="152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97.9FM</a:t>
            </a:r>
          </a:p>
        </p:txBody>
      </p:sp>
      <p:sp>
        <p:nvSpPr>
          <p:cNvPr id="15383" name="Oval 2"/>
          <p:cNvSpPr>
            <a:spLocks noChangeArrowheads="1"/>
          </p:cNvSpPr>
          <p:nvPr/>
        </p:nvSpPr>
        <p:spPr bwMode="auto">
          <a:xfrm>
            <a:off x="169863" y="750888"/>
            <a:ext cx="701675" cy="600075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/>
              <a:t>2b</a:t>
            </a:r>
          </a:p>
        </p:txBody>
      </p:sp>
      <p:pic>
        <p:nvPicPr>
          <p:cNvPr id="15384" name="2013新版新目标八年级上Unit4 Section A 2b课文听力（mp3素材）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475" y="1028700"/>
            <a:ext cx="8540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5" name="AutoShape 46"/>
          <p:cNvSpPr>
            <a:spLocks noChangeArrowheads="1"/>
          </p:cNvSpPr>
          <p:nvPr/>
        </p:nvSpPr>
        <p:spPr bwMode="auto">
          <a:xfrm flipH="1">
            <a:off x="6510338" y="2925763"/>
            <a:ext cx="2398712" cy="1446212"/>
          </a:xfrm>
          <a:prstGeom prst="wedgeEllipseCallout">
            <a:avLst>
              <a:gd name="adj1" fmla="val 23458"/>
              <a:gd name="adj2" fmla="val 198079"/>
            </a:avLst>
          </a:prstGeom>
          <a:solidFill>
            <a:srgbClr val="FFFF00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400" b="1">
                <a:solidFill>
                  <a:srgbClr val="FF0000"/>
                </a:solidFill>
              </a:rPr>
              <a:t> </a:t>
            </a:r>
            <a:r>
              <a:rPr lang="en-US" sz="2400" b="1">
                <a:solidFill>
                  <a:srgbClr val="0000FF"/>
                </a:solidFill>
              </a:rPr>
              <a:t>Pay attention to: key words</a:t>
            </a:r>
          </a:p>
          <a:p>
            <a:endParaRPr 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53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74452" fill="hold"/>
                                        <p:tgtEl>
                                          <p:spTgt spid="153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4"/>
                  </p:tgtEl>
                </p:cond>
              </p:nextCondLst>
            </p:seq>
            <p:audio>
              <p:cMediaNode>
                <p:cTn id="68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84"/>
                </p:tgtEl>
              </p:cMediaNode>
            </p:audio>
          </p:childTnLst>
        </p:cTn>
      </p:par>
    </p:tnLst>
    <p:bldLst>
      <p:bldP spid="15375" grpId="0" autoUpdateAnimBg="0"/>
      <p:bldP spid="15376" grpId="0" autoUpdateAnimBg="0"/>
      <p:bldP spid="15377" grpId="0" autoUpdateAnimBg="0"/>
      <p:bldP spid="15378" grpId="0" autoUpdateAnimBg="0"/>
      <p:bldP spid="15379" grpId="0" autoUpdateAnimBg="0"/>
      <p:bldP spid="15380" grpId="0" autoUpdateAnimBg="0"/>
      <p:bldP spid="15381" grpId="0" autoUpdateAnimBg="0"/>
      <p:bldP spid="15382" grpId="0" autoUpdateAnimBg="0"/>
      <p:bldP spid="1538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371725" y="785813"/>
            <a:ext cx="6140450" cy="541337"/>
          </a:xfrm>
        </p:spPr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Listen and fill in the blanks: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0" y="1489075"/>
            <a:ext cx="8948738" cy="536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b="1"/>
              <a:t>Reporter: What’s _______ clothes store in</a:t>
            </a:r>
          </a:p>
          <a:p>
            <a:pPr>
              <a:lnSpc>
                <a:spcPct val="80000"/>
              </a:lnSpc>
            </a:pPr>
            <a:r>
              <a:rPr lang="en-US" b="1"/>
              <a:t>                   Green City?</a:t>
            </a:r>
          </a:p>
          <a:p>
            <a:pPr>
              <a:lnSpc>
                <a:spcPct val="80000"/>
              </a:lnSpc>
            </a:pPr>
            <a:r>
              <a:rPr lang="en-US" b="1">
                <a:solidFill>
                  <a:srgbClr val="0000FF"/>
                </a:solidFill>
              </a:rPr>
              <a:t>Boy: Miller’s is the best. It has the best </a:t>
            </a:r>
          </a:p>
          <a:p>
            <a:pPr>
              <a:lnSpc>
                <a:spcPct val="80000"/>
              </a:lnSpc>
            </a:pPr>
            <a:r>
              <a:rPr lang="en-US" b="1">
                <a:solidFill>
                  <a:srgbClr val="0000FF"/>
                </a:solidFill>
              </a:rPr>
              <a:t>        clothes and you can buy clothes </a:t>
            </a:r>
          </a:p>
          <a:p>
            <a:pPr>
              <a:lnSpc>
                <a:spcPct val="80000"/>
              </a:lnSpc>
            </a:pPr>
            <a:r>
              <a:rPr lang="en-US" b="1">
                <a:solidFill>
                  <a:srgbClr val="0000FF"/>
                </a:solidFill>
              </a:rPr>
              <a:t>         _____________ there.</a:t>
            </a:r>
          </a:p>
          <a:p>
            <a:pPr>
              <a:lnSpc>
                <a:spcPct val="80000"/>
              </a:lnSpc>
            </a:pPr>
            <a:r>
              <a:rPr lang="en-US" b="1"/>
              <a:t>Reporter: What do you think about the</a:t>
            </a:r>
          </a:p>
          <a:p>
            <a:pPr>
              <a:lnSpc>
                <a:spcPct val="80000"/>
              </a:lnSpc>
            </a:pPr>
            <a:r>
              <a:rPr lang="en-US" b="1"/>
              <a:t>                  other stores?</a:t>
            </a:r>
          </a:p>
          <a:p>
            <a:pPr>
              <a:lnSpc>
                <a:spcPct val="80000"/>
              </a:lnSpc>
            </a:pPr>
            <a:r>
              <a:rPr lang="en-US" b="1">
                <a:solidFill>
                  <a:srgbClr val="0000FF"/>
                </a:solidFill>
              </a:rPr>
              <a:t>Boy: Well, Blue Moon is in a fun part of </a:t>
            </a:r>
          </a:p>
          <a:p>
            <a:pPr>
              <a:lnSpc>
                <a:spcPct val="80000"/>
              </a:lnSpc>
            </a:pPr>
            <a:r>
              <a:rPr lang="en-US" b="1">
                <a:solidFill>
                  <a:srgbClr val="0000FF"/>
                </a:solidFill>
              </a:rPr>
              <a:t>         town, but it’s _________________. </a:t>
            </a:r>
          </a:p>
          <a:p>
            <a:pPr>
              <a:lnSpc>
                <a:spcPct val="80000"/>
              </a:lnSpc>
            </a:pPr>
            <a:r>
              <a:rPr lang="en-US" b="1">
                <a:solidFill>
                  <a:srgbClr val="0000FF"/>
                </a:solidFill>
              </a:rPr>
              <a:t>         And Dream Clothes is worse than </a:t>
            </a:r>
          </a:p>
          <a:p>
            <a:pPr>
              <a:lnSpc>
                <a:spcPct val="80000"/>
              </a:lnSpc>
            </a:pPr>
            <a:r>
              <a:rPr lang="en-US" b="1">
                <a:solidFill>
                  <a:srgbClr val="0000FF"/>
                </a:solidFill>
              </a:rPr>
              <a:t>         Blue Moon. It has  ________ service </a:t>
            </a:r>
          </a:p>
          <a:p>
            <a:pPr>
              <a:lnSpc>
                <a:spcPct val="80000"/>
              </a:lnSpc>
            </a:pPr>
            <a:r>
              <a:rPr lang="en-US" b="1">
                <a:solidFill>
                  <a:srgbClr val="0000FF"/>
                </a:solidFill>
              </a:rPr>
              <a:t>         in town. It’s the worst store.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630613" y="1398588"/>
            <a:ext cx="1695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the best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806450" y="3162300"/>
            <a:ext cx="3460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the most cheaply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3175" y="4899025"/>
            <a:ext cx="3841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the most expensive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783138" y="5784850"/>
            <a:ext cx="2000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the worst</a:t>
            </a:r>
            <a:endParaRPr lang="zh-CN" altLang="en-US" b="1">
              <a:solidFill>
                <a:srgbClr val="FF0000"/>
              </a:solidFill>
            </a:endParaRPr>
          </a:p>
        </p:txBody>
      </p:sp>
      <p:pic>
        <p:nvPicPr>
          <p:cNvPr id="16392" name="2013新版新目标八年级上Unit4 Section A 2b课文听力（mp3素材）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258763"/>
            <a:ext cx="512762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WordArt 9"/>
          <p:cNvSpPr>
            <a:spLocks noChangeArrowheads="1" noChangeShapeType="1"/>
          </p:cNvSpPr>
          <p:nvPr/>
        </p:nvSpPr>
        <p:spPr bwMode="auto">
          <a:xfrm>
            <a:off x="271463" y="231775"/>
            <a:ext cx="2097087" cy="15763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1231"/>
              </a:avLst>
            </a:prstTxWarp>
          </a:bodyPr>
          <a:lstStyle/>
          <a:p>
            <a:pPr algn="ctr"/>
            <a:r>
              <a:rPr lang="en-US" altLang="zh-CN" b="1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cs typeface="Arial"/>
              </a:rPr>
              <a:t>Post-listening</a:t>
            </a:r>
            <a:endParaRPr lang="zh-CN" altLang="en-US" b="1">
              <a:ln w="9525" cmpd="sng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repeatCount="indefinite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2"/>
                </p:tgtEl>
              </p:cMediaNode>
            </p:audio>
          </p:childTnLst>
        </p:cTn>
      </p:par>
    </p:tnLst>
    <p:bldLst>
      <p:bldP spid="1638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77825"/>
            <a:ext cx="9144000" cy="61595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Reporter: OK. What about radio stations?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Boy:107.9 FM is the best .The DJs choose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        songs _____________ . They always 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        play the most interesting music.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Reporter: What about the other radio  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                   stations?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Boy: Well, I think 970 AM is pretty bad. 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         It has _________ music. 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Reporter: I heard that 97.9 FM is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                  </a:t>
            </a: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________________</a:t>
            </a:r>
            <a:r>
              <a:rPr lang="en-US" sz="3600" b="1"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Boy: Yes, it is, but I think they play 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         _____________ songs.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966913" y="1319213"/>
            <a:ext cx="3689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the most</a:t>
            </a:r>
            <a:r>
              <a:rPr lang="en-US"/>
              <a:t> </a:t>
            </a:r>
            <a:r>
              <a:rPr lang="en-US" b="1">
                <a:solidFill>
                  <a:srgbClr val="FF0000"/>
                </a:solidFill>
              </a:rPr>
              <a:t>carefully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470150" y="3802063"/>
            <a:ext cx="2000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the</a:t>
            </a:r>
            <a:r>
              <a:rPr lang="en-US"/>
              <a:t> </a:t>
            </a:r>
            <a:r>
              <a:rPr lang="en-US" b="1">
                <a:solidFill>
                  <a:srgbClr val="FF0000"/>
                </a:solidFill>
              </a:rPr>
              <a:t>worst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259013" y="4752975"/>
            <a:ext cx="3511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the</a:t>
            </a:r>
            <a:r>
              <a:rPr lang="en-US"/>
              <a:t> </a:t>
            </a:r>
            <a:r>
              <a:rPr lang="en-US" b="1">
                <a:solidFill>
                  <a:srgbClr val="FF0000"/>
                </a:solidFill>
              </a:rPr>
              <a:t>most popular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076325" y="5772150"/>
            <a:ext cx="3232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the most</a:t>
            </a:r>
            <a:r>
              <a:rPr lang="en-US">
                <a:solidFill>
                  <a:srgbClr val="FF0000"/>
                </a:solidFill>
              </a:rPr>
              <a:t> b</a:t>
            </a:r>
            <a:r>
              <a:rPr lang="en-US" b="1">
                <a:solidFill>
                  <a:srgbClr val="FF0000"/>
                </a:solidFill>
              </a:rPr>
              <a:t>oring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  <p:bldP spid="1741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0"/>
            <a:ext cx="9144000" cy="5638800"/>
          </a:xfrm>
          <a:solidFill>
            <a:srgbClr val="EDE437"/>
          </a:solidFill>
        </p:spPr>
        <p:txBody>
          <a:bodyPr/>
          <a:lstStyle/>
          <a:p>
            <a:pPr>
              <a:buFontTx/>
              <a:buNone/>
            </a:pPr>
            <a:r>
              <a:rPr lang="en-US" sz="4000" b="1">
                <a:latin typeface="Times New Roman" pitchFamily="18" charset="0"/>
              </a:rPr>
              <a:t>Role-play the conversation.</a:t>
            </a:r>
          </a:p>
          <a:p>
            <a:pPr>
              <a:buFontTx/>
              <a:buNone/>
            </a:pPr>
            <a:r>
              <a:rPr lang="en-US" sz="3600" b="1">
                <a:solidFill>
                  <a:srgbClr val="0066FF"/>
                </a:solidFill>
                <a:latin typeface="Times New Roman" pitchFamily="18" charset="0"/>
              </a:rPr>
              <a:t>A:</a:t>
            </a:r>
            <a:r>
              <a:rPr lang="en-US" sz="3600" b="1">
                <a:latin typeface="Times New Roman" pitchFamily="18" charset="0"/>
              </a:rPr>
              <a:t> Hello. I’m a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reporter</a:t>
            </a:r>
            <a:r>
              <a:rPr lang="en-US" sz="3600" b="1">
                <a:latin typeface="Times New Roman" pitchFamily="18" charset="0"/>
              </a:rPr>
              <a:t>. Can I ask you some questions?</a:t>
            </a:r>
          </a:p>
          <a:p>
            <a:pPr>
              <a:buFontTx/>
              <a:buNone/>
            </a:pPr>
            <a:r>
              <a:rPr lang="en-US" sz="3600" b="1">
                <a:solidFill>
                  <a:srgbClr val="009900"/>
                </a:solidFill>
                <a:latin typeface="Times New Roman" pitchFamily="18" charset="0"/>
              </a:rPr>
              <a:t>B:</a:t>
            </a:r>
            <a:r>
              <a:rPr lang="en-US" sz="3600" b="1">
                <a:latin typeface="Times New Roman" pitchFamily="18" charset="0"/>
              </a:rPr>
              <a:t> Sure.</a:t>
            </a:r>
          </a:p>
          <a:p>
            <a:pPr>
              <a:buFontTx/>
              <a:buNone/>
            </a:pPr>
            <a:r>
              <a:rPr lang="en-US" sz="3600" b="1">
                <a:solidFill>
                  <a:srgbClr val="0066FF"/>
                </a:solidFill>
                <a:latin typeface="Times New Roman" pitchFamily="18" charset="0"/>
              </a:rPr>
              <a:t>A:</a:t>
            </a:r>
            <a:r>
              <a:rPr lang="en-US" sz="3600" b="1">
                <a:latin typeface="Times New Roman" pitchFamily="18" charset="0"/>
              </a:rPr>
              <a:t> What’s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the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...</a:t>
            </a:r>
            <a:r>
              <a:rPr lang="en-US" sz="3600" b="1">
                <a:latin typeface="Times New Roman" pitchFamily="18" charset="0"/>
              </a:rPr>
              <a:t> in town?</a:t>
            </a:r>
          </a:p>
          <a:p>
            <a:pPr>
              <a:buFontTx/>
              <a:buNone/>
            </a:pPr>
            <a:r>
              <a:rPr lang="en-US" sz="3600" b="1">
                <a:solidFill>
                  <a:srgbClr val="009900"/>
                </a:solidFill>
                <a:latin typeface="Times New Roman" pitchFamily="18" charset="0"/>
              </a:rPr>
              <a:t>B:</a:t>
            </a:r>
            <a:r>
              <a:rPr lang="en-US" sz="3600" b="1">
                <a:latin typeface="Times New Roman" pitchFamily="18" charset="0"/>
              </a:rPr>
              <a:t> I think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...</a:t>
            </a:r>
            <a:r>
              <a:rPr lang="en-US" sz="3600" b="1">
                <a:latin typeface="Times New Roman" pitchFamily="18" charset="0"/>
              </a:rPr>
              <a:t>is the best.                     </a:t>
            </a:r>
          </a:p>
          <a:p>
            <a:pPr>
              <a:buFontTx/>
              <a:buNone/>
            </a:pPr>
            <a:r>
              <a:rPr lang="en-US" sz="3600" b="1">
                <a:solidFill>
                  <a:srgbClr val="0066FF"/>
                </a:solidFill>
                <a:latin typeface="Times New Roman" pitchFamily="18" charset="0"/>
              </a:rPr>
              <a:t>A:</a:t>
            </a:r>
            <a:r>
              <a:rPr lang="en-US" sz="3600" b="1">
                <a:latin typeface="Times New Roman" pitchFamily="18" charset="0"/>
              </a:rPr>
              <a:t> Why do you think so?</a:t>
            </a:r>
          </a:p>
          <a:p>
            <a:pPr>
              <a:buFontTx/>
              <a:buNone/>
            </a:pPr>
            <a:r>
              <a:rPr lang="en-US" sz="3600" b="1">
                <a:solidFill>
                  <a:srgbClr val="009900"/>
                </a:solidFill>
                <a:latin typeface="Times New Roman" pitchFamily="18" charset="0"/>
              </a:rPr>
              <a:t>B:</a:t>
            </a:r>
            <a:r>
              <a:rPr lang="en-US" sz="3600" b="1">
                <a:latin typeface="Times New Roman" pitchFamily="18" charset="0"/>
              </a:rPr>
              <a:t> Well,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...</a:t>
            </a:r>
            <a:r>
              <a:rPr lang="en-US" sz="3600" b="1">
                <a:latin typeface="Times New Roman" pitchFamily="18" charset="0"/>
              </a:rPr>
              <a:t> has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…</a:t>
            </a:r>
          </a:p>
          <a:p>
            <a:pPr>
              <a:buFontTx/>
              <a:buNone/>
            </a:pPr>
            <a:endParaRPr lang="zh-CN" altLang="en-US" sz="3600" b="1">
              <a:latin typeface="Times New Roman" pitchFamily="18" charset="0"/>
            </a:endParaRPr>
          </a:p>
        </p:txBody>
      </p:sp>
      <p:sp>
        <p:nvSpPr>
          <p:cNvPr id="18435" name="Line 27"/>
          <p:cNvSpPr>
            <a:spLocks noChangeShapeType="1"/>
          </p:cNvSpPr>
          <p:nvPr/>
        </p:nvSpPr>
        <p:spPr bwMode="auto">
          <a:xfrm flipH="1" flipV="1">
            <a:off x="3074988" y="1711325"/>
            <a:ext cx="90487" cy="2565400"/>
          </a:xfrm>
          <a:prstGeom prst="line">
            <a:avLst/>
          </a:prstGeom>
          <a:noFill/>
          <a:ln w="28575" cmpd="sng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6" name="Line 27"/>
          <p:cNvSpPr>
            <a:spLocks noChangeShapeType="1"/>
          </p:cNvSpPr>
          <p:nvPr/>
        </p:nvSpPr>
        <p:spPr bwMode="auto">
          <a:xfrm>
            <a:off x="3262313" y="4684713"/>
            <a:ext cx="2651125" cy="1058862"/>
          </a:xfrm>
          <a:prstGeom prst="line">
            <a:avLst/>
          </a:prstGeom>
          <a:noFill/>
          <a:ln w="28575" cmpd="sng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8437" name="Picture 5" descr="141553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5" y="0"/>
            <a:ext cx="2366963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2" descr="9zIqzli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038" y="0"/>
            <a:ext cx="2747962" cy="173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hoverImg" descr="http:/t2.baidu.com/it/u=898641422,2745327560&amp;fm=23&amp;gp=0.jpg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488" y="5124450"/>
            <a:ext cx="3084512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8" descr="u=1012705248,2748113436&amp;fm=23&amp;gp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3" y="0"/>
            <a:ext cx="25304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Line 27"/>
          <p:cNvSpPr>
            <a:spLocks noChangeShapeType="1"/>
          </p:cNvSpPr>
          <p:nvPr/>
        </p:nvSpPr>
        <p:spPr bwMode="auto">
          <a:xfrm flipV="1">
            <a:off x="3140075" y="1481138"/>
            <a:ext cx="2590800" cy="2781300"/>
          </a:xfrm>
          <a:prstGeom prst="line">
            <a:avLst/>
          </a:prstGeom>
          <a:noFill/>
          <a:ln w="28575" cmpd="sng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2" name="Line 27"/>
          <p:cNvSpPr>
            <a:spLocks noChangeShapeType="1"/>
          </p:cNvSpPr>
          <p:nvPr/>
        </p:nvSpPr>
        <p:spPr bwMode="auto">
          <a:xfrm flipV="1">
            <a:off x="3228975" y="1774825"/>
            <a:ext cx="3848100" cy="2484438"/>
          </a:xfrm>
          <a:prstGeom prst="line">
            <a:avLst/>
          </a:prstGeom>
          <a:noFill/>
          <a:ln w="28575" cmpd="sng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3" name="Oval 2"/>
          <p:cNvSpPr>
            <a:spLocks noChangeArrowheads="1"/>
          </p:cNvSpPr>
          <p:nvPr/>
        </p:nvSpPr>
        <p:spPr bwMode="auto">
          <a:xfrm>
            <a:off x="169863" y="463550"/>
            <a:ext cx="728662" cy="820738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/>
              <a:t>2c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6892925" y="4587875"/>
            <a:ext cx="18446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00FF"/>
                </a:solidFill>
                <a:latin typeface="Arial Black" pitchFamily="34" charset="0"/>
              </a:rPr>
              <a:t>Miller’s</a:t>
            </a:r>
          </a:p>
        </p:txBody>
      </p:sp>
      <p:sp>
        <p:nvSpPr>
          <p:cNvPr id="18445" name="Line 27"/>
          <p:cNvSpPr>
            <a:spLocks noChangeShapeType="1"/>
          </p:cNvSpPr>
          <p:nvPr/>
        </p:nvSpPr>
        <p:spPr bwMode="auto">
          <a:xfrm flipV="1">
            <a:off x="3295650" y="3821113"/>
            <a:ext cx="2703513" cy="469900"/>
          </a:xfrm>
          <a:prstGeom prst="line">
            <a:avLst/>
          </a:prstGeom>
          <a:noFill/>
          <a:ln w="38100" cmpd="sng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8446" name="Picture 14" descr="201231023182718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21385"/>
          <a:stretch>
            <a:fillRect/>
          </a:stretch>
        </p:blipFill>
        <p:spPr bwMode="auto">
          <a:xfrm>
            <a:off x="6088063" y="2825750"/>
            <a:ext cx="3055937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7163" y="1050925"/>
            <a:ext cx="8986837" cy="5337175"/>
          </a:xfrm>
          <a:solidFill>
            <a:srgbClr val="EDE437"/>
          </a:solidFill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Greg: Hi, I’m Greg. I’m new in town.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Helen: Hi, I’m Helen.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Welcome to</a:t>
            </a:r>
            <a:r>
              <a:rPr lang="en-US" sz="2800" b="1">
                <a:latin typeface="Times New Roman" pitchFamily="18" charset="0"/>
              </a:rPr>
              <a:t> the neighborhood! How do you like it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so far</a:t>
            </a:r>
            <a:r>
              <a:rPr lang="en-US" sz="2800" b="1">
                <a:latin typeface="Times New Roman" pitchFamily="18" charset="0"/>
              </a:rPr>
              <a:t>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Greg: It’s fantastic, but I still don’t really know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my way around</a:t>
            </a:r>
            <a:r>
              <a:rPr lang="en-US" sz="2800" b="1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Helen: Well,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the best</a:t>
            </a:r>
            <a:r>
              <a:rPr lang="en-US" sz="2800" b="1">
                <a:latin typeface="Times New Roman" pitchFamily="18" charset="0"/>
              </a:rPr>
              <a:t> supermarket is on Center Street. You can buy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the fresh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est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food</a:t>
            </a:r>
            <a:r>
              <a:rPr lang="en-US" sz="2800" b="1">
                <a:latin typeface="Times New Roman" pitchFamily="18" charset="0"/>
              </a:rPr>
              <a:t> there.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Greg: Oh, great. Is there a cinema around here? I love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watching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movies</a:t>
            </a:r>
            <a:r>
              <a:rPr lang="en-US" sz="2800" b="1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Helen: Yes, Sun Cinema is the newest one. You can sit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the most comfortably</a:t>
            </a:r>
            <a:r>
              <a:rPr lang="en-US" sz="2800" b="1">
                <a:latin typeface="Times New Roman" pitchFamily="18" charset="0"/>
              </a:rPr>
              <a:t> because they have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the biggest</a:t>
            </a:r>
            <a:r>
              <a:rPr lang="en-US" sz="2800" b="1">
                <a:latin typeface="Times New Roman" pitchFamily="18" charset="0"/>
              </a:rPr>
              <a:t> seats.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Greg: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Thanks for</a:t>
            </a:r>
            <a:r>
              <a:rPr lang="en-US" sz="2800" b="1">
                <a:latin typeface="Times New Roman" pitchFamily="18" charset="0"/>
              </a:rPr>
              <a:t> tell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ing</a:t>
            </a:r>
            <a:r>
              <a:rPr lang="en-US" sz="2800" b="1">
                <a:latin typeface="Times New Roman" pitchFamily="18" charset="0"/>
              </a:rPr>
              <a:t> me.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Helen: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No problem.</a:t>
            </a:r>
          </a:p>
          <a:p>
            <a:pPr>
              <a:lnSpc>
                <a:spcPct val="80000"/>
              </a:lnSpc>
              <a:buFontTx/>
              <a:buNone/>
            </a:pPr>
            <a:endParaRPr lang="zh-CN" altLang="en-US" sz="28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214438" y="195263"/>
            <a:ext cx="5195887" cy="914400"/>
          </a:xfrm>
          <a:noFill/>
        </p:spPr>
        <p:txBody>
          <a:bodyPr/>
          <a:lstStyle/>
          <a:p>
            <a:r>
              <a:rPr lang="en-US" b="1">
                <a:solidFill>
                  <a:srgbClr val="0000FF"/>
                </a:solidFill>
                <a:latin typeface="Times New Roman" pitchFamily="18" charset="0"/>
              </a:rPr>
              <a:t>Role-play the conversation.</a:t>
            </a:r>
          </a:p>
        </p:txBody>
      </p:sp>
      <p:pic>
        <p:nvPicPr>
          <p:cNvPr id="20484" name="Picture 6" descr="4b1e1291jw1e7o9ubhhyoj20q00yowow[1]_副本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267325"/>
            <a:ext cx="21336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Oval 2"/>
          <p:cNvSpPr>
            <a:spLocks noChangeArrowheads="1"/>
          </p:cNvSpPr>
          <p:nvPr/>
        </p:nvSpPr>
        <p:spPr bwMode="auto">
          <a:xfrm>
            <a:off x="469900" y="280988"/>
            <a:ext cx="650875" cy="728662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/>
              <a:t>2d</a:t>
            </a:r>
          </a:p>
        </p:txBody>
      </p:sp>
      <p:sp>
        <p:nvSpPr>
          <p:cNvPr id="20486" name="AutoShape 46"/>
          <p:cNvSpPr>
            <a:spLocks noChangeArrowheads="1"/>
          </p:cNvSpPr>
          <p:nvPr/>
        </p:nvSpPr>
        <p:spPr bwMode="auto">
          <a:xfrm flipH="1">
            <a:off x="5948363" y="341313"/>
            <a:ext cx="2947987" cy="1446212"/>
          </a:xfrm>
          <a:prstGeom prst="wedgeEllipseCallout">
            <a:avLst>
              <a:gd name="adj1" fmla="val -3315"/>
              <a:gd name="adj2" fmla="val 107407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400" b="1">
                <a:solidFill>
                  <a:srgbClr val="FF0000"/>
                </a:solidFill>
              </a:rPr>
              <a:t> Pay attention to: key words   and phrases.</a:t>
            </a:r>
          </a:p>
          <a:p>
            <a:endParaRPr 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2000"/>
            <a:ext cx="9313863" cy="6096000"/>
          </a:xfrm>
          <a:solidFill>
            <a:srgbClr val="EDE437"/>
          </a:solidFill>
        </p:spPr>
        <p:txBody>
          <a:bodyPr/>
          <a:lstStyle/>
          <a:p>
            <a:pPr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Make a new conversation using the superlatives 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    (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最高级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)of adjectives and adverbs.</a:t>
            </a:r>
          </a:p>
          <a:p>
            <a:pPr>
              <a:buFontTx/>
              <a:buNone/>
            </a:pPr>
            <a:endParaRPr lang="zh-CN" altLang="en-US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11150" y="0"/>
            <a:ext cx="7886700" cy="914400"/>
          </a:xfrm>
          <a:noFill/>
        </p:spPr>
        <p:txBody>
          <a:bodyPr/>
          <a:lstStyle/>
          <a:p>
            <a:r>
              <a:rPr lang="zh-CN" altLang="zh-CN" b="1">
                <a:latin typeface="Times New Roman" pitchFamily="18" charset="0"/>
              </a:rPr>
              <a:t>Can you help me?</a:t>
            </a:r>
          </a:p>
        </p:txBody>
      </p:sp>
      <p:sp>
        <p:nvSpPr>
          <p:cNvPr id="21508" name="WordArt 4"/>
          <p:cNvSpPr>
            <a:spLocks noChangeArrowheads="1" noChangeShapeType="1"/>
          </p:cNvSpPr>
          <p:nvPr/>
        </p:nvSpPr>
        <p:spPr bwMode="auto">
          <a:xfrm>
            <a:off x="330200" y="0"/>
            <a:ext cx="2051050" cy="8064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黑体"/>
                <a:ea typeface="黑体"/>
              </a:rPr>
              <a:t>拓展训练：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0" y="1843088"/>
            <a:ext cx="9144000" cy="472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A: Hi, I’m…I’m new here. Where can I buy the         best clothes?</a:t>
            </a: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B: You can go to…,because…</a:t>
            </a: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A: Thank you. What’ s the best cinema here? </a:t>
            </a: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C: Oh, you can go to…,because…</a:t>
            </a: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A: Thanks a lot. How about the restaurant?</a:t>
            </a: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D:I think you can go…</a:t>
            </a:r>
          </a:p>
        </p:txBody>
      </p:sp>
      <p:pic>
        <p:nvPicPr>
          <p:cNvPr id="21510" name="Picture 6" descr="141553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75" y="4270375"/>
            <a:ext cx="2943225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 descr="u=403028490,4215358370&amp;fm=21&amp;g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950" y="2478088"/>
            <a:ext cx="29400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87363" y="746125"/>
            <a:ext cx="724217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/>
              <a:t>You can buy </a:t>
            </a:r>
            <a:r>
              <a:rPr lang="en-US" sz="3200" b="1">
                <a:solidFill>
                  <a:srgbClr val="FF0000"/>
                </a:solidFill>
              </a:rPr>
              <a:t>the freshest</a:t>
            </a:r>
            <a:r>
              <a:rPr lang="en-US" sz="3200" b="1"/>
              <a:t> food there.</a:t>
            </a:r>
          </a:p>
          <a:p>
            <a:r>
              <a:rPr lang="en-US" sz="3200" b="1"/>
              <a:t>They have </a:t>
            </a:r>
            <a:r>
              <a:rPr lang="en-US" sz="3200" b="1">
                <a:solidFill>
                  <a:srgbClr val="FF0000"/>
                </a:solidFill>
              </a:rPr>
              <a:t>the big</a:t>
            </a:r>
            <a:r>
              <a:rPr lang="en-US" sz="3200" b="1">
                <a:solidFill>
                  <a:srgbClr val="0000FF"/>
                </a:solidFill>
              </a:rPr>
              <a:t>g</a:t>
            </a:r>
            <a:r>
              <a:rPr lang="en-US" sz="3200" b="1">
                <a:solidFill>
                  <a:srgbClr val="FF0000"/>
                </a:solidFill>
              </a:rPr>
              <a:t>est</a:t>
            </a:r>
            <a:r>
              <a:rPr lang="en-US" sz="3200" b="1"/>
              <a:t> seats.</a:t>
            </a:r>
          </a:p>
          <a:p>
            <a:r>
              <a:rPr lang="en-US" sz="3200" b="1"/>
              <a:t>The DJs choose songs </a:t>
            </a:r>
            <a:r>
              <a:rPr lang="en-US" sz="3200" b="1">
                <a:solidFill>
                  <a:srgbClr val="FF0000"/>
                </a:solidFill>
              </a:rPr>
              <a:t>the </a:t>
            </a:r>
            <a:r>
              <a:rPr lang="en-US" sz="3200" b="1">
                <a:solidFill>
                  <a:srgbClr val="0000FF"/>
                </a:solidFill>
              </a:rPr>
              <a:t>most</a:t>
            </a:r>
            <a:r>
              <a:rPr lang="en-US" sz="3200" b="1">
                <a:solidFill>
                  <a:srgbClr val="FF0000"/>
                </a:solidFill>
              </a:rPr>
              <a:t> carefully.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52413" y="2279650"/>
            <a:ext cx="8707437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/>
              <a:t>▲</a:t>
            </a:r>
            <a:r>
              <a:rPr lang="zh-CN" altLang="en-US" b="1">
                <a:solidFill>
                  <a:srgbClr val="FF0000"/>
                </a:solidFill>
              </a:rPr>
              <a:t>观察与归纳：</a:t>
            </a:r>
            <a:r>
              <a:rPr lang="zh-CN" altLang="en-US" sz="3200" b="1"/>
              <a:t>从以上三个句子中，你会发现当三者或三者以上的人或物进行比较时，其中有一个超过其它的，要用</a:t>
            </a:r>
            <a:r>
              <a:rPr lang="zh-CN" altLang="en-US" sz="4800" b="1" u="sng"/>
              <a:t>        </a:t>
            </a:r>
            <a:r>
              <a:rPr lang="en-US" sz="4800" b="1" u="sng"/>
              <a:t> </a:t>
            </a:r>
            <a:r>
              <a:rPr lang="zh-CN" altLang="en-US" sz="3200" b="1"/>
              <a:t>。最高级一般直接在词尾加</a:t>
            </a:r>
            <a:r>
              <a:rPr lang="en-US" sz="3200" b="1"/>
              <a:t>______ </a:t>
            </a:r>
            <a:r>
              <a:rPr lang="zh-CN" altLang="en-US" sz="3200" b="1"/>
              <a:t>变化而来。部分双音节及多音节的形容词或副词要在原级前加</a:t>
            </a:r>
            <a:r>
              <a:rPr lang="en-US" sz="3200" b="1"/>
              <a:t>_______</a:t>
            </a:r>
            <a:r>
              <a:rPr lang="zh-CN" altLang="en-US" sz="3200" b="1"/>
              <a:t>。在句中使用时，最高级前一般要加定冠词</a:t>
            </a:r>
            <a:r>
              <a:rPr lang="en-US" sz="3200" b="1"/>
              <a:t>_____</a:t>
            </a:r>
            <a:r>
              <a:rPr lang="zh-CN" altLang="en-US" sz="3200" b="1"/>
              <a:t>。</a:t>
            </a:r>
            <a:r>
              <a:rPr lang="zh-CN" altLang="en-US" sz="3200" b="1" u="sng"/>
              <a:t>     </a:t>
            </a:r>
          </a:p>
          <a:p>
            <a:r>
              <a:rPr lang="zh-CN" altLang="en-US" sz="3200" b="1"/>
              <a:t>注意：</a:t>
            </a:r>
            <a:r>
              <a:rPr lang="zh-CN" altLang="en-US" sz="3200" b="1">
                <a:solidFill>
                  <a:srgbClr val="FF0000"/>
                </a:solidFill>
              </a:rPr>
              <a:t>以重读闭音节结尾且末尾只有一个辅音字母时，必须先</a:t>
            </a:r>
            <a:r>
              <a:rPr lang="en-US" sz="3200" b="1">
                <a:solidFill>
                  <a:srgbClr val="FF0000"/>
                </a:solidFill>
              </a:rPr>
              <a:t>_______ </a:t>
            </a:r>
            <a:r>
              <a:rPr lang="zh-CN" altLang="en-US" sz="3200" b="1">
                <a:solidFill>
                  <a:srgbClr val="FF0000"/>
                </a:solidFill>
              </a:rPr>
              <a:t>最后一个字母</a:t>
            </a:r>
            <a:r>
              <a:rPr lang="en-US" sz="3200" b="1">
                <a:solidFill>
                  <a:srgbClr val="FF0000"/>
                </a:solidFill>
              </a:rPr>
              <a:t>,</a:t>
            </a:r>
            <a:r>
              <a:rPr lang="zh-CN" altLang="en-US" sz="3200" b="1">
                <a:solidFill>
                  <a:srgbClr val="FF0000"/>
                </a:solidFill>
              </a:rPr>
              <a:t>再加</a:t>
            </a:r>
            <a:r>
              <a:rPr lang="en-US" sz="3200" b="1">
                <a:solidFill>
                  <a:srgbClr val="FF0000"/>
                </a:solidFill>
              </a:rPr>
              <a:t>-est</a:t>
            </a:r>
            <a:r>
              <a:rPr lang="en-US" sz="3200" b="1"/>
              <a:t>.</a:t>
            </a:r>
          </a:p>
          <a:p>
            <a:r>
              <a:rPr lang="en-US" sz="3200" b="1"/>
              <a:t>. </a:t>
            </a:r>
            <a:endParaRPr lang="zh-CN" altLang="en-US" sz="3200" b="1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745038" y="346075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</a:rPr>
              <a:t>最高级</a:t>
            </a:r>
          </a:p>
        </p:txBody>
      </p:sp>
      <p:sp>
        <p:nvSpPr>
          <p:cNvPr id="22533" name="WordArt 5"/>
          <p:cNvSpPr>
            <a:spLocks noChangeArrowheads="1" noChangeShapeType="1"/>
          </p:cNvSpPr>
          <p:nvPr/>
        </p:nvSpPr>
        <p:spPr bwMode="auto">
          <a:xfrm>
            <a:off x="301625" y="365125"/>
            <a:ext cx="2963863" cy="4714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38931"/>
              </a:avLst>
            </a:prstTxWarp>
          </a:bodyPr>
          <a:lstStyle/>
          <a:p>
            <a:pPr algn="ctr"/>
            <a:r>
              <a:rPr lang="zh-CN" altLang="en-US" b="1">
                <a:ln w="9525" cmpd="sng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Times New Roman"/>
                <a:cs typeface="Times New Roman"/>
              </a:rPr>
              <a:t>合作探究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727325" y="4057650"/>
            <a:ext cx="14779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Arial" pitchFamily="34" charset="0"/>
              </a:rPr>
              <a:t>加</a:t>
            </a:r>
            <a:r>
              <a:rPr lang="en-US" sz="3200" b="1">
                <a:solidFill>
                  <a:srgbClr val="0000FF"/>
                </a:solidFill>
                <a:latin typeface="Arial" pitchFamily="34" charset="0"/>
              </a:rPr>
              <a:t>–est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7004050" y="4525963"/>
            <a:ext cx="1143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most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355975" y="5992813"/>
            <a:ext cx="15097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</a:rPr>
              <a:t>双写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7758113" y="5065713"/>
            <a:ext cx="974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utoUpdateAnimBg="0"/>
      <p:bldP spid="2253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61963" y="2152650"/>
            <a:ext cx="83470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>
                <a:latin typeface="Arial" pitchFamily="34" charset="0"/>
              </a:rPr>
              <a:t>Which is the </a:t>
            </a:r>
            <a:r>
              <a:rPr lang="en-US" b="1">
                <a:solidFill>
                  <a:srgbClr val="FF0000"/>
                </a:solidFill>
                <a:latin typeface="Arial" pitchFamily="34" charset="0"/>
              </a:rPr>
              <a:t>best</a:t>
            </a:r>
            <a:r>
              <a:rPr lang="en-US" b="1">
                <a:latin typeface="Arial" pitchFamily="34" charset="0"/>
              </a:rPr>
              <a:t> clothes store?</a:t>
            </a:r>
          </a:p>
          <a:p>
            <a:r>
              <a:rPr lang="en-US" b="1">
                <a:latin typeface="Arial" pitchFamily="34" charset="0"/>
              </a:rPr>
              <a:t>It has the </a:t>
            </a:r>
            <a:r>
              <a:rPr lang="en-US" b="1">
                <a:solidFill>
                  <a:srgbClr val="FF0000"/>
                </a:solidFill>
                <a:latin typeface="Arial" pitchFamily="34" charset="0"/>
              </a:rPr>
              <a:t>worst</a:t>
            </a:r>
            <a:r>
              <a:rPr lang="en-US" b="1">
                <a:latin typeface="Arial" pitchFamily="34" charset="0"/>
              </a:rPr>
              <a:t> music.</a:t>
            </a:r>
          </a:p>
          <a:p>
            <a:r>
              <a:rPr lang="zh-CN" altLang="en-US" b="1"/>
              <a:t>▲</a:t>
            </a:r>
            <a:r>
              <a:rPr lang="zh-CN" altLang="en-US" b="1">
                <a:latin typeface="Arial" pitchFamily="34" charset="0"/>
              </a:rPr>
              <a:t>观察与归纳：</a:t>
            </a:r>
            <a:r>
              <a:rPr lang="en-US" b="1">
                <a:latin typeface="Arial" pitchFamily="34" charset="0"/>
              </a:rPr>
              <a:t>best</a:t>
            </a:r>
            <a:r>
              <a:rPr lang="zh-CN" altLang="en-US" b="1">
                <a:latin typeface="Arial" pitchFamily="34" charset="0"/>
              </a:rPr>
              <a:t>和</a:t>
            </a:r>
            <a:r>
              <a:rPr lang="en-US" b="1">
                <a:latin typeface="Arial" pitchFamily="34" charset="0"/>
              </a:rPr>
              <a:t>worst</a:t>
            </a:r>
            <a:r>
              <a:rPr lang="zh-CN" altLang="en-US" b="1">
                <a:latin typeface="Arial" pitchFamily="34" charset="0"/>
              </a:rPr>
              <a:t>分别是形容词</a:t>
            </a:r>
            <a:r>
              <a:rPr lang="en-US" b="1">
                <a:latin typeface="Arial" pitchFamily="34" charset="0"/>
              </a:rPr>
              <a:t>___ </a:t>
            </a:r>
            <a:r>
              <a:rPr lang="zh-CN" altLang="en-US" b="1">
                <a:latin typeface="Arial" pitchFamily="34" charset="0"/>
              </a:rPr>
              <a:t>和</a:t>
            </a:r>
            <a:r>
              <a:rPr lang="en-US" b="1">
                <a:latin typeface="Arial" pitchFamily="34" charset="0"/>
              </a:rPr>
              <a:t>____ </a:t>
            </a:r>
            <a:r>
              <a:rPr lang="zh-CN" altLang="en-US" b="1">
                <a:latin typeface="Arial" pitchFamily="34" charset="0"/>
              </a:rPr>
              <a:t>的最高级，</a:t>
            </a:r>
            <a:r>
              <a:rPr lang="zh-CN" altLang="en-US" b="1"/>
              <a:t>属于不规则变化，要单独记忆。</a:t>
            </a:r>
            <a:endParaRPr lang="en-US" b="1"/>
          </a:p>
        </p:txBody>
      </p:sp>
      <p:sp>
        <p:nvSpPr>
          <p:cNvPr id="23555" name="WordArt 3"/>
          <p:cNvSpPr>
            <a:spLocks noChangeArrowheads="1" noChangeShapeType="1"/>
          </p:cNvSpPr>
          <p:nvPr/>
        </p:nvSpPr>
        <p:spPr bwMode="auto">
          <a:xfrm>
            <a:off x="717550" y="889000"/>
            <a:ext cx="2897188" cy="9413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zh-CN" altLang="en-US" b="1">
                <a:ln w="9525" cmpd="sng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Times New Roman"/>
                <a:cs typeface="Times New Roman"/>
              </a:rPr>
              <a:t>合作探究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343150" y="3781425"/>
            <a:ext cx="1493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bad</a:t>
            </a:r>
            <a:endParaRPr lang="en-US" b="1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898525" y="3760788"/>
            <a:ext cx="112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good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762000" y="1447800"/>
            <a:ext cx="72818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Arial" pitchFamily="34" charset="0"/>
              </a:rPr>
              <a:t>What have you learned in this class?</a:t>
            </a:r>
          </a:p>
        </p:txBody>
      </p:sp>
      <p:sp>
        <p:nvSpPr>
          <p:cNvPr id="24579" name="WordArt 3"/>
          <p:cNvSpPr>
            <a:spLocks noChangeArrowheads="1" noChangeShapeType="1"/>
          </p:cNvSpPr>
          <p:nvPr/>
        </p:nvSpPr>
        <p:spPr bwMode="auto">
          <a:xfrm>
            <a:off x="2362200" y="287338"/>
            <a:ext cx="3889375" cy="13335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altLang="zh-CN" b="1">
                <a:ln w="9525" cmpd="sng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Times New Roman"/>
                <a:cs typeface="Times New Roman"/>
              </a:rPr>
              <a:t>Summary</a:t>
            </a:r>
            <a:endParaRPr lang="zh-CN" altLang="en-US" b="1">
              <a:ln w="9525" cmpd="sng">
                <a:solidFill>
                  <a:srgbClr val="CC0000"/>
                </a:solidFill>
                <a:round/>
                <a:headEnd/>
                <a:tailEnd/>
              </a:ln>
              <a:solidFill>
                <a:srgbClr val="FFCC00"/>
              </a:solidFill>
              <a:latin typeface="Times New Roman"/>
              <a:cs typeface="Times New Roman"/>
            </a:endParaRPr>
          </a:p>
        </p:txBody>
      </p:sp>
      <p:grpSp>
        <p:nvGrpSpPr>
          <p:cNvPr id="24580" name="Group 4"/>
          <p:cNvGrpSpPr>
            <a:grpSpLocks noChangeAspect="1"/>
          </p:cNvGrpSpPr>
          <p:nvPr/>
        </p:nvGrpSpPr>
        <p:grpSpPr bwMode="auto">
          <a:xfrm>
            <a:off x="381000" y="2133600"/>
            <a:ext cx="8001000" cy="3581400"/>
            <a:chOff x="0" y="0"/>
            <a:chExt cx="12395" cy="3801"/>
          </a:xfrm>
        </p:grpSpPr>
        <p:sp>
          <p:nvSpPr>
            <p:cNvPr id="24581" name="AutoShape 5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12395" cy="3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2" name="Arc 6"/>
            <p:cNvSpPr>
              <a:spLocks/>
            </p:cNvSpPr>
            <p:nvPr/>
          </p:nvSpPr>
          <p:spPr bwMode="auto">
            <a:xfrm flipH="1">
              <a:off x="5950" y="656"/>
              <a:ext cx="3000" cy="1563"/>
            </a:xfrm>
            <a:custGeom>
              <a:avLst/>
              <a:gdLst>
                <a:gd name="G0" fmla="+- 0 0 0"/>
                <a:gd name="G1" fmla="+- 21534 0 0"/>
                <a:gd name="G2" fmla="+- 21600 0 0"/>
                <a:gd name="T0" fmla="*/ 1692 w 21600"/>
                <a:gd name="T1" fmla="*/ 0 h 21534"/>
                <a:gd name="T2" fmla="*/ 21600 w 21600"/>
                <a:gd name="T3" fmla="*/ 21534 h 21534"/>
                <a:gd name="T4" fmla="*/ 0 w 21600"/>
                <a:gd name="T5" fmla="*/ 21534 h 2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534" fill="none" extrusionOk="0">
                  <a:moveTo>
                    <a:pt x="1691" y="0"/>
                  </a:moveTo>
                  <a:cubicBezTo>
                    <a:pt x="12930" y="883"/>
                    <a:pt x="21600" y="10260"/>
                    <a:pt x="21600" y="21534"/>
                  </a:cubicBezTo>
                </a:path>
                <a:path w="21600" h="21534" stroke="0" extrusionOk="0">
                  <a:moveTo>
                    <a:pt x="1691" y="0"/>
                  </a:moveTo>
                  <a:cubicBezTo>
                    <a:pt x="12930" y="883"/>
                    <a:pt x="21600" y="10260"/>
                    <a:pt x="21600" y="21534"/>
                  </a:cubicBezTo>
                  <a:lnTo>
                    <a:pt x="0" y="21534"/>
                  </a:lnTo>
                  <a:close/>
                </a:path>
              </a:pathLst>
            </a:custGeom>
            <a:noFill/>
            <a:ln w="38100" cmpd="sng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3" name="Arc 7"/>
            <p:cNvSpPr>
              <a:spLocks/>
            </p:cNvSpPr>
            <p:nvPr/>
          </p:nvSpPr>
          <p:spPr bwMode="auto">
            <a:xfrm>
              <a:off x="2476" y="2193"/>
              <a:ext cx="2621" cy="160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 cmpd="sng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4" name="Arc 8"/>
            <p:cNvSpPr>
              <a:spLocks/>
            </p:cNvSpPr>
            <p:nvPr/>
          </p:nvSpPr>
          <p:spPr bwMode="auto">
            <a:xfrm flipH="1">
              <a:off x="7304" y="2193"/>
              <a:ext cx="2282" cy="160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 cmpd="sng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5" name="Arc 9"/>
            <p:cNvSpPr>
              <a:spLocks/>
            </p:cNvSpPr>
            <p:nvPr/>
          </p:nvSpPr>
          <p:spPr bwMode="auto">
            <a:xfrm>
              <a:off x="3199" y="1860"/>
              <a:ext cx="1898" cy="432"/>
            </a:xfrm>
            <a:custGeom>
              <a:avLst/>
              <a:gdLst>
                <a:gd name="G0" fmla="+- 4806 0 0"/>
                <a:gd name="G1" fmla="+- 21600 0 0"/>
                <a:gd name="G2" fmla="+- 21600 0 0"/>
                <a:gd name="T0" fmla="*/ 0 w 26406"/>
                <a:gd name="T1" fmla="*/ 542 h 21600"/>
                <a:gd name="T2" fmla="*/ 26406 w 26406"/>
                <a:gd name="T3" fmla="*/ 21600 h 21600"/>
                <a:gd name="T4" fmla="*/ 4806 w 2640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06" h="21600" fill="none" extrusionOk="0">
                  <a:moveTo>
                    <a:pt x="-1" y="541"/>
                  </a:moveTo>
                  <a:cubicBezTo>
                    <a:pt x="1576" y="181"/>
                    <a:pt x="3188" y="-1"/>
                    <a:pt x="4806" y="0"/>
                  </a:cubicBezTo>
                  <a:cubicBezTo>
                    <a:pt x="16735" y="0"/>
                    <a:pt x="26406" y="9670"/>
                    <a:pt x="26406" y="21600"/>
                  </a:cubicBezTo>
                </a:path>
                <a:path w="26406" h="21600" stroke="0" extrusionOk="0">
                  <a:moveTo>
                    <a:pt x="-1" y="541"/>
                  </a:moveTo>
                  <a:cubicBezTo>
                    <a:pt x="1576" y="181"/>
                    <a:pt x="3188" y="-1"/>
                    <a:pt x="4806" y="0"/>
                  </a:cubicBezTo>
                  <a:cubicBezTo>
                    <a:pt x="16735" y="0"/>
                    <a:pt x="26406" y="9670"/>
                    <a:pt x="26406" y="21600"/>
                  </a:cubicBezTo>
                  <a:lnTo>
                    <a:pt x="4806" y="21600"/>
                  </a:lnTo>
                  <a:close/>
                </a:path>
              </a:pathLst>
            </a:custGeom>
            <a:noFill/>
            <a:ln w="38100" cmpd="sng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6" name="Arc 10"/>
            <p:cNvSpPr>
              <a:spLocks/>
            </p:cNvSpPr>
            <p:nvPr/>
          </p:nvSpPr>
          <p:spPr bwMode="auto">
            <a:xfrm flipH="1">
              <a:off x="6733" y="876"/>
              <a:ext cx="5206" cy="1314"/>
            </a:xfrm>
            <a:custGeom>
              <a:avLst/>
              <a:gdLst>
                <a:gd name="G0" fmla="+- 0 0 0"/>
                <a:gd name="G1" fmla="+- 19084 0 0"/>
                <a:gd name="G2" fmla="+- 21600 0 0"/>
                <a:gd name="T0" fmla="*/ 10117 w 21600"/>
                <a:gd name="T1" fmla="*/ 0 h 21779"/>
                <a:gd name="T2" fmla="*/ 21431 w 21600"/>
                <a:gd name="T3" fmla="*/ 21779 h 21779"/>
                <a:gd name="T4" fmla="*/ 0 w 21600"/>
                <a:gd name="T5" fmla="*/ 19084 h 2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779" fill="none" extrusionOk="0">
                  <a:moveTo>
                    <a:pt x="10117" y="-1"/>
                  </a:moveTo>
                  <a:cubicBezTo>
                    <a:pt x="17182" y="3745"/>
                    <a:pt x="21600" y="11087"/>
                    <a:pt x="21600" y="19084"/>
                  </a:cubicBezTo>
                  <a:cubicBezTo>
                    <a:pt x="21600" y="19984"/>
                    <a:pt x="21543" y="20885"/>
                    <a:pt x="21431" y="21779"/>
                  </a:cubicBezTo>
                </a:path>
                <a:path w="21600" h="21779" stroke="0" extrusionOk="0">
                  <a:moveTo>
                    <a:pt x="10117" y="-1"/>
                  </a:moveTo>
                  <a:cubicBezTo>
                    <a:pt x="17182" y="3745"/>
                    <a:pt x="21600" y="11087"/>
                    <a:pt x="21600" y="19084"/>
                  </a:cubicBezTo>
                  <a:cubicBezTo>
                    <a:pt x="21600" y="19984"/>
                    <a:pt x="21543" y="20885"/>
                    <a:pt x="21431" y="21779"/>
                  </a:cubicBezTo>
                  <a:lnTo>
                    <a:pt x="0" y="19084"/>
                  </a:lnTo>
                  <a:close/>
                </a:path>
              </a:pathLst>
            </a:custGeom>
            <a:noFill/>
            <a:ln w="38100" cmpd="sng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7" name="Arc 11"/>
            <p:cNvSpPr>
              <a:spLocks/>
            </p:cNvSpPr>
            <p:nvPr/>
          </p:nvSpPr>
          <p:spPr bwMode="auto">
            <a:xfrm>
              <a:off x="3817" y="932"/>
              <a:ext cx="1280" cy="1361"/>
            </a:xfrm>
            <a:custGeom>
              <a:avLst/>
              <a:gdLst>
                <a:gd name="G0" fmla="+- 0 0 0"/>
                <a:gd name="G1" fmla="+- 21388 0 0"/>
                <a:gd name="G2" fmla="+- 21600 0 0"/>
                <a:gd name="T0" fmla="*/ 3019 w 21600"/>
                <a:gd name="T1" fmla="*/ 0 h 21388"/>
                <a:gd name="T2" fmla="*/ 21600 w 21600"/>
                <a:gd name="T3" fmla="*/ 21388 h 21388"/>
                <a:gd name="T4" fmla="*/ 0 w 21600"/>
                <a:gd name="T5" fmla="*/ 21388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388" fill="none" extrusionOk="0">
                  <a:moveTo>
                    <a:pt x="3018" y="0"/>
                  </a:moveTo>
                  <a:cubicBezTo>
                    <a:pt x="13676" y="1504"/>
                    <a:pt x="21600" y="10625"/>
                    <a:pt x="21600" y="21388"/>
                  </a:cubicBezTo>
                </a:path>
                <a:path w="21600" h="21388" stroke="0" extrusionOk="0">
                  <a:moveTo>
                    <a:pt x="3018" y="0"/>
                  </a:moveTo>
                  <a:cubicBezTo>
                    <a:pt x="13676" y="1504"/>
                    <a:pt x="21600" y="10625"/>
                    <a:pt x="21600" y="21388"/>
                  </a:cubicBezTo>
                  <a:lnTo>
                    <a:pt x="0" y="21388"/>
                  </a:lnTo>
                  <a:close/>
                </a:path>
              </a:pathLst>
            </a:custGeom>
            <a:noFill/>
            <a:ln w="38100" cmpd="sng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8" name="Arc 12"/>
            <p:cNvSpPr>
              <a:spLocks/>
            </p:cNvSpPr>
            <p:nvPr/>
          </p:nvSpPr>
          <p:spPr bwMode="auto">
            <a:xfrm flipH="1">
              <a:off x="6749" y="1860"/>
              <a:ext cx="2321" cy="43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 cmpd="sng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9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1398"/>
              <a:ext cx="3198" cy="977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00FF00"/>
            </a:solidFill>
            <a:ln w="9525" cmpd="sng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lIns="53035" tIns="26518" rIns="53035" bIns="26518"/>
            <a:lstStyle/>
            <a:p>
              <a:endParaRPr lang="zh-CN" altLang="en-US" sz="1800">
                <a:solidFill>
                  <a:srgbClr val="CC0000"/>
                </a:solidFill>
                <a:latin typeface="Arial" pitchFamily="34" charset="0"/>
              </a:endParaRPr>
            </a:p>
          </p:txBody>
        </p:sp>
        <p:sp>
          <p:nvSpPr>
            <p:cNvPr id="24590" name="Cloud"/>
            <p:cNvSpPr>
              <a:spLocks noChangeAspect="1" noEditPoints="1" noChangeArrowheads="1"/>
            </p:cNvSpPr>
            <p:nvPr/>
          </p:nvSpPr>
          <p:spPr bwMode="auto">
            <a:xfrm>
              <a:off x="1858" y="0"/>
              <a:ext cx="3595" cy="109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00FF00"/>
            </a:solidFill>
            <a:ln w="9525" cmpd="sng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1" name="Cloud"/>
            <p:cNvSpPr>
              <a:spLocks noChangeAspect="1" noEditPoints="1" noChangeArrowheads="1"/>
            </p:cNvSpPr>
            <p:nvPr/>
          </p:nvSpPr>
          <p:spPr bwMode="auto">
            <a:xfrm>
              <a:off x="8350" y="255"/>
              <a:ext cx="4045" cy="1236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00FF00"/>
            </a:solidFill>
            <a:ln w="9525" cmpd="sng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2" name="Cloud"/>
            <p:cNvSpPr>
              <a:spLocks noChangeAspect="1" noEditPoints="1" noChangeArrowheads="1"/>
            </p:cNvSpPr>
            <p:nvPr/>
          </p:nvSpPr>
          <p:spPr bwMode="auto">
            <a:xfrm>
              <a:off x="8864" y="1631"/>
              <a:ext cx="3201" cy="1072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00FF00"/>
            </a:solidFill>
            <a:ln w="9525" cmpd="sng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lIns="53035" tIns="26518" rIns="53035" bIns="26518"/>
            <a:lstStyle/>
            <a:p>
              <a:endParaRPr lang="zh-CN" altLang="en-US" sz="1800">
                <a:solidFill>
                  <a:srgbClr val="CC0000"/>
                </a:solidFill>
                <a:latin typeface="Arial" pitchFamily="34" charset="0"/>
              </a:endParaRPr>
            </a:p>
          </p:txBody>
        </p:sp>
        <p:sp>
          <p:nvSpPr>
            <p:cNvPr id="24593" name="Arc 17"/>
            <p:cNvSpPr>
              <a:spLocks/>
            </p:cNvSpPr>
            <p:nvPr/>
          </p:nvSpPr>
          <p:spPr bwMode="auto">
            <a:xfrm>
              <a:off x="4653" y="945"/>
              <a:ext cx="1227" cy="138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 cmpd="sng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94" name="Text Box 18"/>
            <p:cNvSpPr txBox="1">
              <a:spLocks noChangeArrowheads="1"/>
            </p:cNvSpPr>
            <p:nvPr/>
          </p:nvSpPr>
          <p:spPr bwMode="auto">
            <a:xfrm>
              <a:off x="344" y="1644"/>
              <a:ext cx="2440" cy="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3035" tIns="26518" rIns="53035" bIns="26518"/>
            <a:lstStyle/>
            <a:p>
              <a:endParaRPr lang="zh-CN" altLang="en-US" sz="1800">
                <a:solidFill>
                  <a:srgbClr val="CC0000"/>
                </a:solidFill>
                <a:latin typeface="Arial" pitchFamily="34" charset="0"/>
              </a:endParaRPr>
            </a:p>
          </p:txBody>
        </p:sp>
        <p:sp>
          <p:nvSpPr>
            <p:cNvPr id="24595" name="Text Box 19"/>
            <p:cNvSpPr txBox="1">
              <a:spLocks noChangeArrowheads="1"/>
            </p:cNvSpPr>
            <p:nvPr/>
          </p:nvSpPr>
          <p:spPr bwMode="auto">
            <a:xfrm>
              <a:off x="2578" y="275"/>
              <a:ext cx="2579" cy="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3035" tIns="26518" rIns="53035" bIns="26518"/>
            <a:lstStyle/>
            <a:p>
              <a:endParaRPr lang="zh-CN" altLang="en-US" sz="1800">
                <a:solidFill>
                  <a:srgbClr val="CC0000"/>
                </a:solidFill>
                <a:latin typeface="Arial" pitchFamily="34" charset="0"/>
              </a:endParaRPr>
            </a:p>
          </p:txBody>
        </p:sp>
        <p:sp>
          <p:nvSpPr>
            <p:cNvPr id="24596" name="Text Box 20"/>
            <p:cNvSpPr txBox="1">
              <a:spLocks noChangeArrowheads="1"/>
            </p:cNvSpPr>
            <p:nvPr/>
          </p:nvSpPr>
          <p:spPr bwMode="auto">
            <a:xfrm>
              <a:off x="8738" y="633"/>
              <a:ext cx="3525" cy="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3035" tIns="26518" rIns="53035" bIns="26518"/>
            <a:lstStyle/>
            <a:p>
              <a:endParaRPr lang="zh-CN" altLang="en-US" sz="1800">
                <a:solidFill>
                  <a:srgbClr val="CC0000"/>
                </a:solidFill>
                <a:latin typeface="Arial" pitchFamily="34" charset="0"/>
              </a:endParaRPr>
            </a:p>
          </p:txBody>
        </p:sp>
        <p:sp>
          <p:nvSpPr>
            <p:cNvPr id="24597" name="Text Box 21"/>
            <p:cNvSpPr txBox="1">
              <a:spLocks noChangeArrowheads="1"/>
            </p:cNvSpPr>
            <p:nvPr/>
          </p:nvSpPr>
          <p:spPr bwMode="auto">
            <a:xfrm>
              <a:off x="8761" y="1807"/>
              <a:ext cx="3505" cy="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3035" tIns="26518" rIns="53035" bIns="26518"/>
            <a:lstStyle/>
            <a:p>
              <a:endParaRPr lang="zh-CN" altLang="en-US" sz="1800">
                <a:solidFill>
                  <a:srgbClr val="CC0000"/>
                </a:solidFill>
                <a:latin typeface="Arial" pitchFamily="34" charset="0"/>
              </a:endParaRPr>
            </a:p>
          </p:txBody>
        </p:sp>
      </p:grp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1752600" y="23622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词汇</a:t>
            </a:r>
            <a:r>
              <a:rPr lang="en-US" sz="3200" b="1">
                <a:solidFill>
                  <a:srgbClr val="FF0000"/>
                </a:solidFill>
              </a:rPr>
              <a:t>/</a:t>
            </a:r>
            <a:r>
              <a:rPr lang="zh-CN" altLang="en-US" sz="3200" b="1">
                <a:solidFill>
                  <a:srgbClr val="FF0000"/>
                </a:solidFill>
                <a:latin typeface="Arial" pitchFamily="34" charset="0"/>
              </a:rPr>
              <a:t>句型</a:t>
            </a:r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533400" y="3529013"/>
            <a:ext cx="18161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Arial" pitchFamily="34" charset="0"/>
              </a:rPr>
              <a:t>听说技能</a:t>
            </a:r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6324600" y="3810000"/>
            <a:ext cx="22939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情感收获</a:t>
            </a:r>
          </a:p>
        </p:txBody>
      </p: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6324600" y="266700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最高级</a:t>
            </a:r>
          </a:p>
        </p:txBody>
      </p:sp>
      <p:sp>
        <p:nvSpPr>
          <p:cNvPr id="24602" name="Text Box 26"/>
          <p:cNvSpPr txBox="1">
            <a:spLocks noChangeArrowheads="1"/>
          </p:cNvSpPr>
          <p:nvPr/>
        </p:nvSpPr>
        <p:spPr bwMode="auto">
          <a:xfrm>
            <a:off x="3590925" y="4430713"/>
            <a:ext cx="1676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0000FF"/>
                </a:solidFill>
                <a:latin typeface="宋体" pitchFamily="2" charset="-122"/>
              </a:rPr>
              <a:t>我们收获了</a:t>
            </a:r>
            <a:r>
              <a:rPr lang="en-US" b="1">
                <a:solidFill>
                  <a:srgbClr val="0000FF"/>
                </a:solidFill>
                <a:latin typeface="宋体" pitchFamily="2" charset="-122"/>
              </a:rPr>
              <a:t>…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0" y="476250"/>
            <a:ext cx="24114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/>
              <a:t>               </a:t>
            </a:r>
          </a:p>
        </p:txBody>
      </p:sp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395288" y="1412875"/>
            <a:ext cx="5327650" cy="661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Good , better , best</a:t>
            </a: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Never let it rest ,</a:t>
            </a:r>
          </a:p>
          <a:p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Till good is better ,</a:t>
            </a:r>
          </a:p>
          <a:p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better is best .</a:t>
            </a: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n-US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Bad , worse ,worst</a:t>
            </a: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 ,</a:t>
            </a: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Never fight against ,</a:t>
            </a: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Get better and better,</a:t>
            </a: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you’ll be the best</a:t>
            </a:r>
            <a:r>
              <a:rPr lang="en-US" sz="3200" b="1">
                <a:solidFill>
                  <a:srgbClr val="FF0000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endParaRPr lang="en-US" b="1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sz="2000"/>
          </a:p>
        </p:txBody>
      </p:sp>
      <p:sp>
        <p:nvSpPr>
          <p:cNvPr id="25604" name="Text Box 14"/>
          <p:cNvSpPr txBox="1">
            <a:spLocks noChangeArrowheads="1"/>
          </p:cNvSpPr>
          <p:nvPr/>
        </p:nvSpPr>
        <p:spPr bwMode="auto">
          <a:xfrm>
            <a:off x="1042988" y="6154738"/>
            <a:ext cx="3384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en-US" sz="1800"/>
          </a:p>
        </p:txBody>
      </p:sp>
      <p:sp>
        <p:nvSpPr>
          <p:cNvPr id="25605" name="Rectangle 15"/>
          <p:cNvSpPr>
            <a:spLocks noChangeArrowheads="1"/>
          </p:cNvSpPr>
          <p:nvPr/>
        </p:nvSpPr>
        <p:spPr bwMode="auto">
          <a:xfrm>
            <a:off x="0" y="5805488"/>
            <a:ext cx="860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b="1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25606" name="Text Box 16"/>
          <p:cNvSpPr txBox="1">
            <a:spLocks noChangeArrowheads="1"/>
          </p:cNvSpPr>
          <p:nvPr/>
        </p:nvSpPr>
        <p:spPr bwMode="auto">
          <a:xfrm>
            <a:off x="5486400" y="1905000"/>
            <a:ext cx="3348038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/>
              <a:t>Remember:</a:t>
            </a:r>
          </a:p>
          <a:p>
            <a:pPr>
              <a:spcBef>
                <a:spcPct val="50000"/>
              </a:spcBef>
            </a:pPr>
            <a:r>
              <a:rPr lang="en-US" b="1" i="1">
                <a:solidFill>
                  <a:srgbClr val="000099"/>
                </a:solidFill>
              </a:rPr>
              <a:t> </a:t>
            </a:r>
            <a:r>
              <a:rPr lang="en-US" b="1" i="1">
                <a:solidFill>
                  <a:srgbClr val="0066FF"/>
                </a:solidFill>
              </a:rPr>
              <a:t>Try to do everything the best ,not the worst.</a:t>
            </a:r>
          </a:p>
          <a:p>
            <a:pPr>
              <a:spcBef>
                <a:spcPct val="50000"/>
              </a:spcBef>
            </a:pPr>
            <a:r>
              <a:rPr lang="en-US" b="1" i="1">
                <a:solidFill>
                  <a:srgbClr val="0066FF"/>
                </a:solidFill>
              </a:rPr>
              <a:t>(</a:t>
            </a:r>
            <a:r>
              <a:rPr lang="zh-CN" altLang="en-US" b="1" i="1">
                <a:solidFill>
                  <a:srgbClr val="0066FF"/>
                </a:solidFill>
              </a:rPr>
              <a:t>尽力把所有事情做到最好</a:t>
            </a:r>
            <a:r>
              <a:rPr lang="en-US" b="1" i="1">
                <a:solidFill>
                  <a:srgbClr val="0066FF"/>
                </a:solidFill>
              </a:rPr>
              <a:t>.)</a:t>
            </a:r>
          </a:p>
          <a:p>
            <a:pPr>
              <a:spcBef>
                <a:spcPct val="50000"/>
              </a:spcBef>
            </a:pPr>
            <a:endParaRPr lang="en-US" sz="6000" b="1">
              <a:solidFill>
                <a:srgbClr val="0066FF"/>
              </a:solidFill>
            </a:endParaRPr>
          </a:p>
        </p:txBody>
      </p:sp>
      <p:pic>
        <p:nvPicPr>
          <p:cNvPr id="25607" name="Picture 17" descr="image6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81400"/>
            <a:ext cx="9144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WordArt 8"/>
          <p:cNvSpPr>
            <a:spLocks noChangeArrowheads="1" noChangeShapeType="1"/>
          </p:cNvSpPr>
          <p:nvPr/>
        </p:nvSpPr>
        <p:spPr bwMode="auto">
          <a:xfrm>
            <a:off x="381000" y="0"/>
            <a:ext cx="3929063" cy="1524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4000" b="1" kern="10">
                <a:ln w="12700" cmpd="sng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老师寄语</a:t>
            </a:r>
          </a:p>
        </p:txBody>
      </p:sp>
      <p:pic>
        <p:nvPicPr>
          <p:cNvPr id="25609" name="Picture 9" descr="Hein00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627063"/>
            <a:ext cx="852488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274638" y="846138"/>
            <a:ext cx="8869362" cy="573087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400" b="1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1. </a:t>
            </a:r>
            <a:r>
              <a:rPr lang="en-US" sz="2800" b="1"/>
              <a:t>Functions(</a:t>
            </a:r>
            <a:r>
              <a:rPr lang="zh-CN" altLang="en-US" sz="2800" b="1"/>
              <a:t>功能</a:t>
            </a:r>
            <a:r>
              <a:rPr lang="en-US" sz="2800" b="1"/>
              <a:t>)</a:t>
            </a:r>
            <a:r>
              <a:rPr lang="en-US" sz="2800"/>
              <a:t> </a:t>
            </a:r>
            <a:r>
              <a:rPr lang="en-US" sz="2800" b="1">
                <a:latin typeface="Times New Roman" pitchFamily="18" charset="0"/>
              </a:rPr>
              <a:t>: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0000FF"/>
                </a:solidFill>
              </a:rPr>
              <a:t>Use the superlative</a:t>
            </a:r>
            <a:r>
              <a:rPr lang="en-US" sz="2800" b="1">
                <a:solidFill>
                  <a:srgbClr val="FF0000"/>
                </a:solidFill>
              </a:rPr>
              <a:t>(</a:t>
            </a:r>
            <a:r>
              <a:rPr lang="zh-CN" altLang="en-US" sz="2800" b="1">
                <a:solidFill>
                  <a:srgbClr val="FF0000"/>
                </a:solidFill>
              </a:rPr>
              <a:t>最高级</a:t>
            </a:r>
            <a:r>
              <a:rPr lang="en-US" sz="2800" b="1">
                <a:solidFill>
                  <a:srgbClr val="FF0000"/>
                </a:solidFill>
              </a:rPr>
              <a:t>)</a:t>
            </a:r>
            <a:r>
              <a:rPr lang="en-US" sz="2800" b="1">
                <a:solidFill>
                  <a:srgbClr val="0000FF"/>
                </a:solidFill>
              </a:rPr>
              <a:t> sentences to describe the clothes stores\radio stations etc.</a:t>
            </a:r>
            <a:r>
              <a:rPr lang="en-US" sz="2800"/>
              <a:t> </a:t>
            </a:r>
            <a:endParaRPr lang="en-US" sz="2800" b="1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 2. </a:t>
            </a:r>
            <a:r>
              <a:rPr lang="en-US" sz="2800" b="1"/>
              <a:t>Words and expressions(</a:t>
            </a:r>
            <a:r>
              <a:rPr lang="zh-CN" altLang="en-US" sz="2800" b="1"/>
              <a:t>词汇和常用表达</a:t>
            </a:r>
            <a:r>
              <a:rPr lang="en-US" sz="2800" b="1"/>
              <a:t>)</a:t>
            </a:r>
            <a:r>
              <a:rPr lang="en-US" sz="2800"/>
              <a:t> </a:t>
            </a:r>
            <a:r>
              <a:rPr lang="en-US" sz="2800" b="1">
                <a:latin typeface="Times New Roman" pitchFamily="18" charset="0"/>
              </a:rPr>
              <a:t>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/>
              <a:t>   Learn to use the words and expressions: </a:t>
            </a:r>
            <a:r>
              <a:rPr lang="en-US" sz="2800" b="1">
                <a:solidFill>
                  <a:srgbClr val="0000FF"/>
                </a:solidFill>
              </a:rPr>
              <a:t>worst, cheaply, song, choose, carefully, reporter, fresh,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0000FF"/>
                </a:solidFill>
              </a:rPr>
              <a:t>    comfortably, so far…</a:t>
            </a:r>
            <a:endParaRPr lang="en-US" sz="2800" b="1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latin typeface="Times New Roman" pitchFamily="18" charset="0"/>
              </a:rPr>
              <a:t> 3. </a:t>
            </a:r>
            <a:r>
              <a:rPr lang="en-US" sz="2800" b="1"/>
              <a:t>Culture (</a:t>
            </a:r>
            <a:r>
              <a:rPr lang="zh-CN" altLang="en-US" sz="2800" b="1"/>
              <a:t>文化知识</a:t>
            </a:r>
            <a:r>
              <a:rPr lang="en-US" sz="2800" b="1"/>
              <a:t>)</a:t>
            </a:r>
            <a:r>
              <a:rPr lang="en-US" sz="2800"/>
              <a:t> </a:t>
            </a:r>
            <a:r>
              <a:rPr lang="en-US" sz="2800" b="1">
                <a:latin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800" b="1">
                <a:latin typeface="Times New Roman" pitchFamily="18" charset="0"/>
              </a:rPr>
              <a:t>    </a:t>
            </a:r>
            <a:r>
              <a:rPr lang="en-US" sz="2800" b="1">
                <a:solidFill>
                  <a:srgbClr val="0000FF"/>
                </a:solidFill>
              </a:rPr>
              <a:t>(1)Know something about FM and AM of the     radio station.</a:t>
            </a:r>
            <a:r>
              <a:rPr lang="en-US" sz="2800" b="1"/>
              <a:t> </a:t>
            </a:r>
            <a:r>
              <a:rPr lang="zh-CN" altLang="en-US" sz="2800" b="1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0000FF"/>
                </a:solidFill>
              </a:rPr>
              <a:t>    (2)Encourage the class to help others often and remember “Helping others is helping ourselves”.</a:t>
            </a:r>
          </a:p>
        </p:txBody>
      </p:sp>
      <p:sp>
        <p:nvSpPr>
          <p:cNvPr id="7171" name="Text Box 3"/>
          <p:cNvSpPr txBox="1">
            <a:spLocks noChangeArrowheads="1"/>
          </p:cNvSpPr>
          <p:nvPr>
            <p:ph type="title"/>
          </p:nvPr>
        </p:nvSpPr>
        <p:spPr>
          <a:xfrm>
            <a:off x="595313" y="303213"/>
            <a:ext cx="8229600" cy="569912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0000"/>
                </a:solidFill>
              </a:rPr>
              <a:t/>
            </a:r>
            <a:br>
              <a:rPr lang="en-US" sz="3600" b="1">
                <a:solidFill>
                  <a:srgbClr val="FF0000"/>
                </a:solidFill>
              </a:rPr>
            </a:br>
            <a:r>
              <a:rPr lang="en-US" sz="3600" b="1">
                <a:solidFill>
                  <a:srgbClr val="FF0000"/>
                </a:solidFill>
              </a:rPr>
              <a:t>Learning goals(</a:t>
            </a:r>
            <a:r>
              <a:rPr lang="zh-CN" altLang="en-US" sz="3600" b="1">
                <a:solidFill>
                  <a:srgbClr val="FF0000"/>
                </a:solidFill>
              </a:rPr>
              <a:t>学习目标</a:t>
            </a:r>
            <a:r>
              <a:rPr lang="en-US" sz="3600" b="1">
                <a:solidFill>
                  <a:srgbClr val="FF0000"/>
                </a:solidFill>
              </a:rPr>
              <a:t>)</a:t>
            </a:r>
            <a:br>
              <a:rPr lang="en-US" sz="3600" b="1">
                <a:solidFill>
                  <a:srgbClr val="FF0000"/>
                </a:solidFill>
              </a:rPr>
            </a:br>
            <a:endParaRPr 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9142412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0" y="200025"/>
            <a:ext cx="315118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00FF"/>
                </a:solidFill>
                <a:latin typeface="Arial" pitchFamily="34" charset="0"/>
              </a:rPr>
              <a:t>Have a test</a:t>
            </a:r>
            <a:r>
              <a:rPr lang="zh-CN" altLang="en-US" b="1">
                <a:solidFill>
                  <a:srgbClr val="0000FF"/>
                </a:solidFill>
                <a:latin typeface="Arial" pitchFamily="34" charset="0"/>
              </a:rPr>
              <a:t>（测试评价</a:t>
            </a:r>
            <a:r>
              <a:rPr lang="en-US" b="1">
                <a:solidFill>
                  <a:srgbClr val="0000FF"/>
                </a:solidFill>
                <a:latin typeface="Arial" pitchFamily="34" charset="0"/>
              </a:rPr>
              <a:t>)</a:t>
            </a:r>
          </a:p>
        </p:txBody>
      </p:sp>
      <p:pic>
        <p:nvPicPr>
          <p:cNvPr id="26628" name="Picture 4" descr="Hein00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2676525"/>
            <a:ext cx="852488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971800" y="6019800"/>
            <a:ext cx="4648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Each box has a task.(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任务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2209800" y="4572000"/>
            <a:ext cx="2160588" cy="12954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6588125" y="4581525"/>
            <a:ext cx="2160588" cy="12954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4427538" y="4581525"/>
            <a:ext cx="2160587" cy="12954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3" name="AutoShape 9"/>
          <p:cNvSpPr>
            <a:spLocks noChangeArrowheads="1"/>
          </p:cNvSpPr>
          <p:nvPr/>
        </p:nvSpPr>
        <p:spPr bwMode="auto">
          <a:xfrm>
            <a:off x="3276600" y="3276600"/>
            <a:ext cx="2160588" cy="12954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4" name="AutoShape 10"/>
          <p:cNvSpPr>
            <a:spLocks noChangeArrowheads="1"/>
          </p:cNvSpPr>
          <p:nvPr/>
        </p:nvSpPr>
        <p:spPr bwMode="auto">
          <a:xfrm>
            <a:off x="5507038" y="3286125"/>
            <a:ext cx="2160587" cy="12954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5" name="AutoShape 11"/>
          <p:cNvSpPr>
            <a:spLocks noChangeArrowheads="1"/>
          </p:cNvSpPr>
          <p:nvPr/>
        </p:nvSpPr>
        <p:spPr bwMode="auto">
          <a:xfrm>
            <a:off x="4343400" y="1981200"/>
            <a:ext cx="2160588" cy="12954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1692275" y="4868863"/>
            <a:ext cx="11509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800">
              <a:latin typeface="Arial" pitchFamily="34" charset="0"/>
            </a:endParaRPr>
          </a:p>
        </p:txBody>
      </p:sp>
      <p:sp>
        <p:nvSpPr>
          <p:cNvPr id="26637" name="AutoShape 13"/>
          <p:cNvSpPr>
            <a:spLocks noChangeArrowheads="1"/>
          </p:cNvSpPr>
          <p:nvPr/>
        </p:nvSpPr>
        <p:spPr bwMode="auto">
          <a:xfrm>
            <a:off x="4284663" y="0"/>
            <a:ext cx="2374900" cy="1989138"/>
          </a:xfrm>
          <a:prstGeom prst="sun">
            <a:avLst>
              <a:gd name="adj" fmla="val 25000"/>
            </a:avLst>
          </a:prstGeom>
          <a:solidFill>
            <a:srgbClr val="FFFFCC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8" name="Text Box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859338" y="692150"/>
            <a:ext cx="12144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</a:rPr>
              <a:t>成功</a:t>
            </a:r>
          </a:p>
        </p:txBody>
      </p:sp>
      <p:sp>
        <p:nvSpPr>
          <p:cNvPr id="26639" name="Text Box 15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4953000"/>
            <a:ext cx="16557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>
                <a:latin typeface="Comic Sans MS" pitchFamily="66" charset="0"/>
              </a:rPr>
              <a:t>A</a:t>
            </a:r>
          </a:p>
        </p:txBody>
      </p:sp>
      <p:sp>
        <p:nvSpPr>
          <p:cNvPr id="26640" name="Text Box 16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5219700" y="5013325"/>
            <a:ext cx="12239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>
                <a:latin typeface="Comic Sans MS" pitchFamily="66" charset="0"/>
              </a:rPr>
              <a:t>B</a:t>
            </a:r>
          </a:p>
        </p:txBody>
      </p:sp>
      <p:sp>
        <p:nvSpPr>
          <p:cNvPr id="26641" name="Text Box 17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7451725" y="5013325"/>
            <a:ext cx="12239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>
                <a:latin typeface="Comic Sans MS" pitchFamily="66" charset="0"/>
              </a:rPr>
              <a:t>C</a:t>
            </a:r>
          </a:p>
        </p:txBody>
      </p:sp>
      <p:sp>
        <p:nvSpPr>
          <p:cNvPr id="26642" name="Text Box 18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4038600" y="3657600"/>
            <a:ext cx="12239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>
                <a:latin typeface="Comic Sans MS" pitchFamily="66" charset="0"/>
              </a:rPr>
              <a:t>D</a:t>
            </a:r>
          </a:p>
        </p:txBody>
      </p:sp>
      <p:sp>
        <p:nvSpPr>
          <p:cNvPr id="26643" name="Text Box 19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6300788" y="3651250"/>
            <a:ext cx="122396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>
                <a:latin typeface="Comic Sans MS" pitchFamily="66" charset="0"/>
              </a:rPr>
              <a:t>E</a:t>
            </a:r>
          </a:p>
        </p:txBody>
      </p:sp>
      <p:sp>
        <p:nvSpPr>
          <p:cNvPr id="26644" name="Text Box 20">
            <a:hlinkClick r:id="rId11" action="ppaction://hlinksldjump"/>
          </p:cNvPr>
          <p:cNvSpPr txBox="1">
            <a:spLocks noChangeArrowheads="1"/>
          </p:cNvSpPr>
          <p:nvPr/>
        </p:nvSpPr>
        <p:spPr bwMode="auto">
          <a:xfrm>
            <a:off x="5105400" y="2438400"/>
            <a:ext cx="12239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>
                <a:latin typeface="Comic Sans MS" pitchFamily="66" charset="0"/>
              </a:rPr>
              <a:t>F</a:t>
            </a:r>
          </a:p>
        </p:txBody>
      </p:sp>
      <p:sp>
        <p:nvSpPr>
          <p:cNvPr id="26645" name="AutoShape 21"/>
          <p:cNvSpPr>
            <a:spLocks noChangeArrowheads="1"/>
          </p:cNvSpPr>
          <p:nvPr/>
        </p:nvSpPr>
        <p:spPr bwMode="auto">
          <a:xfrm>
            <a:off x="1279525" y="1331913"/>
            <a:ext cx="3317875" cy="1384300"/>
          </a:xfrm>
          <a:prstGeom prst="cloudCallout">
            <a:avLst>
              <a:gd name="adj1" fmla="val -55074"/>
              <a:gd name="adj2" fmla="val 92546"/>
            </a:avLst>
          </a:prstGeom>
          <a:solidFill>
            <a:srgbClr val="DAF7FA"/>
          </a:solidFill>
          <a:ln w="9525" cmpd="sng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3200" b="1">
                <a:latin typeface="Arial Black" pitchFamily="34" charset="0"/>
                <a:ea typeface="黑体" pitchFamily="49" charset="-122"/>
              </a:rPr>
              <a:t>来挑战吧！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049338" y="2185988"/>
            <a:ext cx="6589712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b="1"/>
              <a:t>＊</a:t>
            </a:r>
            <a:r>
              <a:rPr lang="zh-CN" altLang="en-US" sz="4400" b="1">
                <a:ea typeface="黑体" pitchFamily="49" charset="-122"/>
              </a:rPr>
              <a:t>音乐节目主持人选歌最            仔细。</a:t>
            </a:r>
          </a:p>
        </p:txBody>
      </p:sp>
      <p:sp>
        <p:nvSpPr>
          <p:cNvPr id="2765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35963" y="6273800"/>
            <a:ext cx="603250" cy="414338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2" name="WordArt 4"/>
          <p:cNvSpPr>
            <a:spLocks noChangeArrowheads="1" noChangeShapeType="1"/>
          </p:cNvSpPr>
          <p:nvPr/>
        </p:nvSpPr>
        <p:spPr bwMode="auto">
          <a:xfrm>
            <a:off x="1155700" y="609600"/>
            <a:ext cx="1906588" cy="13525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b="1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 Black"/>
              </a:rPr>
              <a:t>汉译英</a:t>
            </a:r>
            <a:r>
              <a:rPr lang="en-US" altLang="zh-CN" b="1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 Black"/>
              </a:rPr>
              <a:t>(8</a:t>
            </a:r>
            <a:r>
              <a:rPr lang="zh-CN" altLang="en-US" b="1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 Black"/>
              </a:rPr>
              <a:t>分</a:t>
            </a:r>
            <a:r>
              <a:rPr lang="en-US" altLang="zh-CN" b="1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 Black"/>
              </a:rPr>
              <a:t>)</a:t>
            </a:r>
            <a:endParaRPr lang="zh-CN" altLang="en-US" b="1">
              <a:ln w="9525" cmpd="sng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Arial Black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927100" y="3749675"/>
            <a:ext cx="7496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FF0000"/>
                </a:solidFill>
                <a:latin typeface="Comic Sans MS" pitchFamily="66" charset="0"/>
                <a:ea typeface="黑体" pitchFamily="49" charset="-122"/>
              </a:rPr>
              <a:t>The DJs choose songs the most carefully.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200511240854006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24188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0" y="3486150"/>
            <a:ext cx="2652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Arial" pitchFamily="34" charset="0"/>
              </a:rPr>
              <a:t>肥肥</a:t>
            </a:r>
            <a:r>
              <a:rPr lang="en-US" b="1">
                <a:solidFill>
                  <a:schemeClr val="accent2"/>
                </a:solidFill>
                <a:latin typeface="Arial" pitchFamily="34" charset="0"/>
              </a:rPr>
              <a:t>-</a:t>
            </a:r>
            <a:r>
              <a:rPr lang="zh-CN" altLang="en-US" b="1">
                <a:solidFill>
                  <a:schemeClr val="accent2"/>
                </a:solidFill>
                <a:latin typeface="Arial" pitchFamily="34" charset="0"/>
              </a:rPr>
              <a:t>沈殿霞</a:t>
            </a:r>
          </a:p>
        </p:txBody>
      </p:sp>
      <p:sp>
        <p:nvSpPr>
          <p:cNvPr id="28676" name="Text Box 11"/>
          <p:cNvSpPr txBox="1">
            <a:spLocks noChangeArrowheads="1"/>
          </p:cNvSpPr>
          <p:nvPr/>
        </p:nvSpPr>
        <p:spPr bwMode="auto">
          <a:xfrm>
            <a:off x="547688" y="2932113"/>
            <a:ext cx="14033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90kg</a:t>
            </a:r>
          </a:p>
        </p:txBody>
      </p:sp>
      <p:grpSp>
        <p:nvGrpSpPr>
          <p:cNvPr id="28677" name="Group 5"/>
          <p:cNvGrpSpPr>
            <a:grpSpLocks/>
          </p:cNvGrpSpPr>
          <p:nvPr/>
        </p:nvGrpSpPr>
        <p:grpSpPr bwMode="auto">
          <a:xfrm>
            <a:off x="2763838" y="-168275"/>
            <a:ext cx="3454400" cy="3965575"/>
            <a:chOff x="0" y="0"/>
            <a:chExt cx="2176" cy="3028"/>
          </a:xfrm>
        </p:grpSpPr>
        <p:grpSp>
          <p:nvGrpSpPr>
            <p:cNvPr id="28678" name="Group 6"/>
            <p:cNvGrpSpPr>
              <a:grpSpLocks/>
            </p:cNvGrpSpPr>
            <p:nvPr/>
          </p:nvGrpSpPr>
          <p:grpSpPr bwMode="auto">
            <a:xfrm>
              <a:off x="0" y="0"/>
              <a:ext cx="2176" cy="3028"/>
              <a:chOff x="0" y="0"/>
              <a:chExt cx="2176" cy="3028"/>
            </a:xfrm>
          </p:grpSpPr>
          <p:pic>
            <p:nvPicPr>
              <p:cNvPr id="28679" name="Picture 9" descr="200611813393375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951" cy="2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80" name="Text Box 14"/>
              <p:cNvSpPr txBox="1">
                <a:spLocks noChangeArrowheads="1"/>
              </p:cNvSpPr>
              <p:nvPr/>
            </p:nvSpPr>
            <p:spPr bwMode="auto">
              <a:xfrm>
                <a:off x="545" y="2539"/>
                <a:ext cx="1631" cy="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endParaRPr lang="en-US" b="1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8681" name="Text Box 10"/>
            <p:cNvSpPr txBox="1">
              <a:spLocks noChangeArrowheads="1"/>
            </p:cNvSpPr>
            <p:nvPr/>
          </p:nvSpPr>
          <p:spPr bwMode="auto">
            <a:xfrm>
              <a:off x="1179" y="224"/>
              <a:ext cx="953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endParaRPr lang="en-US" sz="32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28682" name="Group 10"/>
          <p:cNvGrpSpPr>
            <a:grpSpLocks/>
          </p:cNvGrpSpPr>
          <p:nvPr/>
        </p:nvGrpSpPr>
        <p:grpSpPr bwMode="auto">
          <a:xfrm>
            <a:off x="5943600" y="0"/>
            <a:ext cx="3200400" cy="3078163"/>
            <a:chOff x="0" y="0"/>
            <a:chExt cx="2132" cy="2457"/>
          </a:xfrm>
        </p:grpSpPr>
        <p:pic>
          <p:nvPicPr>
            <p:cNvPr id="28683" name="Picture 7" descr="xin_090802050937018302923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132" cy="2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4" name="Text Box 12"/>
            <p:cNvSpPr txBox="1">
              <a:spLocks noChangeArrowheads="1"/>
            </p:cNvSpPr>
            <p:nvPr/>
          </p:nvSpPr>
          <p:spPr bwMode="auto">
            <a:xfrm>
              <a:off x="91" y="1995"/>
              <a:ext cx="1723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endParaRPr lang="zh-CN" altLang="en-US" sz="3200" b="1">
                <a:solidFill>
                  <a:srgbClr val="FF0000"/>
                </a:solidFill>
              </a:endParaRPr>
            </a:p>
          </p:txBody>
        </p:sp>
        <p:sp>
          <p:nvSpPr>
            <p:cNvPr id="28685" name="Text Box 8"/>
            <p:cNvSpPr txBox="1">
              <a:spLocks noChangeArrowheads="1"/>
            </p:cNvSpPr>
            <p:nvPr/>
          </p:nvSpPr>
          <p:spPr bwMode="auto">
            <a:xfrm>
              <a:off x="1088" y="155"/>
              <a:ext cx="930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endParaRPr lang="en-US" sz="3200" b="1">
                <a:solidFill>
                  <a:srgbClr val="FF0000"/>
                </a:solidFill>
              </a:endParaRPr>
            </a:p>
          </p:txBody>
        </p:sp>
      </p:grpSp>
      <p:sp>
        <p:nvSpPr>
          <p:cNvPr id="28686" name="Text Box 22"/>
          <p:cNvSpPr txBox="1">
            <a:spLocks noChangeArrowheads="1"/>
          </p:cNvSpPr>
          <p:nvPr/>
        </p:nvSpPr>
        <p:spPr bwMode="auto">
          <a:xfrm>
            <a:off x="3267075" y="3438525"/>
            <a:ext cx="2519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Mr. Wang</a:t>
            </a:r>
          </a:p>
        </p:txBody>
      </p:sp>
      <p:sp>
        <p:nvSpPr>
          <p:cNvPr id="28687" name="Text Box 23"/>
          <p:cNvSpPr txBox="1">
            <a:spLocks noChangeArrowheads="1"/>
          </p:cNvSpPr>
          <p:nvPr/>
        </p:nvSpPr>
        <p:spPr bwMode="auto">
          <a:xfrm>
            <a:off x="6602413" y="3363913"/>
            <a:ext cx="2016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1">
                <a:solidFill>
                  <a:schemeClr val="accent2"/>
                </a:solidFill>
              </a:rPr>
              <a:t>Mr. Li</a:t>
            </a:r>
          </a:p>
        </p:txBody>
      </p:sp>
      <p:sp>
        <p:nvSpPr>
          <p:cNvPr id="28688" name="Text Box 25"/>
          <p:cNvSpPr txBox="1">
            <a:spLocks noChangeArrowheads="1"/>
          </p:cNvSpPr>
          <p:nvPr/>
        </p:nvSpPr>
        <p:spPr bwMode="auto">
          <a:xfrm>
            <a:off x="196850" y="4213225"/>
            <a:ext cx="89471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>
                <a:latin typeface="Times New Roman" pitchFamily="18" charset="0"/>
              </a:rPr>
              <a:t>＊</a:t>
            </a:r>
            <a:r>
              <a:rPr lang="en-US" b="1">
                <a:solidFill>
                  <a:srgbClr val="0000FF"/>
                </a:solidFill>
                <a:latin typeface="Times New Roman" pitchFamily="18" charset="0"/>
              </a:rPr>
              <a:t>6</a:t>
            </a:r>
            <a:r>
              <a:rPr lang="zh-CN" altLang="en-US" b="1">
                <a:solidFill>
                  <a:srgbClr val="0000FF"/>
                </a:solidFill>
                <a:latin typeface="Times New Roman" pitchFamily="18" charset="0"/>
              </a:rPr>
              <a:t>分题</a:t>
            </a:r>
            <a:r>
              <a:rPr lang="zh-CN" altLang="en-US" b="1">
                <a:latin typeface="Times New Roman" pitchFamily="18" charset="0"/>
              </a:rPr>
              <a:t> ：</a:t>
            </a:r>
            <a:r>
              <a:rPr lang="en-US" b="1">
                <a:latin typeface="Times New Roman" pitchFamily="18" charset="0"/>
              </a:rPr>
              <a:t>Miss Shen is_______.</a:t>
            </a:r>
          </a:p>
          <a:p>
            <a:r>
              <a:rPr lang="en-US" b="1">
                <a:latin typeface="Times New Roman" pitchFamily="18" charset="0"/>
              </a:rPr>
              <a:t>Mr. Wang is_______ than Miss Shen .</a:t>
            </a:r>
          </a:p>
          <a:p>
            <a:r>
              <a:rPr lang="en-US" b="1">
                <a:latin typeface="Times New Roman" pitchFamily="18" charset="0"/>
              </a:rPr>
              <a:t>Mr. Li is _____________of the three .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4827588" y="4249738"/>
            <a:ext cx="2286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Arial" pitchFamily="34" charset="0"/>
              </a:rPr>
              <a:t>heavy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2771775" y="4835525"/>
            <a:ext cx="1828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Arial" pitchFamily="34" charset="0"/>
              </a:rPr>
              <a:t>heavier</a:t>
            </a: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2197100" y="5392738"/>
            <a:ext cx="2895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Arial" pitchFamily="34" charset="0"/>
              </a:rPr>
              <a:t>the heaviest</a:t>
            </a:r>
          </a:p>
        </p:txBody>
      </p:sp>
      <p:sp>
        <p:nvSpPr>
          <p:cNvPr id="28692" name="AutoShape 2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35963" y="6273800"/>
            <a:ext cx="603250" cy="414338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3787775" y="2913063"/>
            <a:ext cx="17494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Arial" pitchFamily="34" charset="0"/>
              </a:rPr>
              <a:t>180kg</a:t>
            </a: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6765925" y="2859088"/>
            <a:ext cx="1751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Arial" pitchFamily="34" charset="0"/>
              </a:rPr>
              <a:t>220kg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9" grpId="0" autoUpdateAnimBg="0"/>
      <p:bldP spid="28690" grpId="0" autoUpdateAnimBg="0"/>
      <p:bldP spid="2869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2"/>
          <p:cNvSpPr txBox="1">
            <a:spLocks noChangeArrowheads="1"/>
          </p:cNvSpPr>
          <p:nvPr/>
        </p:nvSpPr>
        <p:spPr bwMode="auto">
          <a:xfrm>
            <a:off x="0" y="4286250"/>
            <a:ext cx="86169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>
                <a:latin typeface="Times New Roman" pitchFamily="18" charset="0"/>
              </a:rPr>
              <a:t>＊</a:t>
            </a:r>
            <a:r>
              <a:rPr lang="en-US" sz="3200" b="1">
                <a:solidFill>
                  <a:srgbClr val="0000FF"/>
                </a:solidFill>
              </a:rPr>
              <a:t>3</a:t>
            </a:r>
            <a:r>
              <a:rPr lang="zh-CN" altLang="en-US" sz="3200" b="1">
                <a:solidFill>
                  <a:srgbClr val="0000FF"/>
                </a:solidFill>
              </a:rPr>
              <a:t>分题：</a:t>
            </a:r>
            <a:r>
              <a:rPr lang="zh-CN" altLang="en-US" sz="3200" b="1"/>
              <a:t> </a:t>
            </a:r>
            <a:r>
              <a:rPr lang="en-US" b="1">
                <a:latin typeface="Times New Roman" pitchFamily="18" charset="0"/>
              </a:rPr>
              <a:t>Pan Changjiang</a:t>
            </a:r>
            <a:r>
              <a:rPr lang="zh-CN" altLang="en-US" sz="3200" b="1"/>
              <a:t> </a:t>
            </a:r>
            <a:r>
              <a:rPr lang="en-US" b="1">
                <a:latin typeface="Times New Roman" pitchFamily="18" charset="0"/>
              </a:rPr>
              <a:t>is__________.</a:t>
            </a:r>
          </a:p>
          <a:p>
            <a:r>
              <a:rPr lang="en-US" b="1">
                <a:latin typeface="Times New Roman" pitchFamily="18" charset="0"/>
              </a:rPr>
              <a:t>Ge You</a:t>
            </a:r>
            <a:r>
              <a:rPr lang="en-US">
                <a:latin typeface="Times New Roman" pitchFamily="18" charset="0"/>
              </a:rPr>
              <a:t> </a:t>
            </a:r>
            <a:r>
              <a:rPr lang="en-US" b="1">
                <a:latin typeface="Times New Roman" pitchFamily="18" charset="0"/>
              </a:rPr>
              <a:t>is_________.</a:t>
            </a:r>
          </a:p>
          <a:p>
            <a:r>
              <a:rPr lang="en-US" b="1">
                <a:latin typeface="Times New Roman" pitchFamily="18" charset="0"/>
              </a:rPr>
              <a:t>Zhao Benshan</a:t>
            </a:r>
            <a:r>
              <a:rPr lang="en-US">
                <a:latin typeface="Times New Roman" pitchFamily="18" charset="0"/>
              </a:rPr>
              <a:t> </a:t>
            </a:r>
            <a:r>
              <a:rPr lang="en-US" b="1">
                <a:latin typeface="Times New Roman" pitchFamily="18" charset="0"/>
              </a:rPr>
              <a:t>is_____ ______ of the three .</a:t>
            </a:r>
          </a:p>
        </p:txBody>
      </p:sp>
      <p:pic>
        <p:nvPicPr>
          <p:cNvPr id="29699" name="Picture 4" descr="0513-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388938"/>
            <a:ext cx="2897187" cy="33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5" descr="0513-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325"/>
            <a:ext cx="298767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433388" y="3743325"/>
            <a:ext cx="19558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funny</a:t>
            </a:r>
          </a:p>
        </p:txBody>
      </p:sp>
      <p:pic>
        <p:nvPicPr>
          <p:cNvPr id="29702" name="Picture 6" descr="0513-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013" y="381000"/>
            <a:ext cx="2841625" cy="339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3313113" y="3821113"/>
            <a:ext cx="16081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funnier</a:t>
            </a:r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6261100" y="3833813"/>
            <a:ext cx="24796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the funniest</a:t>
            </a:r>
          </a:p>
        </p:txBody>
      </p:sp>
      <p:sp>
        <p:nvSpPr>
          <p:cNvPr id="29705" name="Text Box 10"/>
          <p:cNvSpPr txBox="1">
            <a:spLocks noChangeArrowheads="1"/>
          </p:cNvSpPr>
          <p:nvPr/>
        </p:nvSpPr>
        <p:spPr bwMode="auto">
          <a:xfrm>
            <a:off x="3284538" y="5432425"/>
            <a:ext cx="29527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Arial Black" pitchFamily="34" charset="0"/>
              </a:rPr>
              <a:t>the</a:t>
            </a:r>
            <a:r>
              <a:rPr lang="en-US" sz="3200" b="1">
                <a:solidFill>
                  <a:srgbClr val="9900FF"/>
                </a:solidFill>
                <a:latin typeface="Arial Black" pitchFamily="34" charset="0"/>
              </a:rPr>
              <a:t> </a:t>
            </a:r>
            <a:r>
              <a:rPr lang="en-US" sz="3200" b="1">
                <a:solidFill>
                  <a:srgbClr val="FF0000"/>
                </a:solidFill>
                <a:latin typeface="Arial Black" pitchFamily="34" charset="0"/>
              </a:rPr>
              <a:t>funniest</a:t>
            </a:r>
            <a:endParaRPr lang="zh-CN" altLang="en-US" sz="32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2246313" y="4837113"/>
            <a:ext cx="17446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Arial Black" pitchFamily="34" charset="0"/>
              </a:rPr>
              <a:t>funnier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872163" y="4322763"/>
            <a:ext cx="1870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FF0000"/>
                </a:solidFill>
                <a:latin typeface="Arial Black" pitchFamily="34" charset="0"/>
              </a:rPr>
              <a:t>funny</a:t>
            </a:r>
          </a:p>
        </p:txBody>
      </p:sp>
      <p:sp>
        <p:nvSpPr>
          <p:cNvPr id="29708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35963" y="6273800"/>
            <a:ext cx="603250" cy="414338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 autoUpdateAnimBg="0"/>
      <p:bldP spid="29706" grpId="0" autoUpdateAnimBg="0"/>
      <p:bldP spid="29707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744538" y="2954338"/>
            <a:ext cx="7331075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4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______ do you like it so far?</a:t>
            </a:r>
          </a:p>
          <a:p>
            <a:pPr>
              <a:spcBef>
                <a:spcPct val="50000"/>
              </a:spcBef>
            </a:pPr>
            <a:endParaRPr lang="en-US" sz="4400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4400" b="1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993775" y="1998663"/>
            <a:ext cx="7062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填入恰当的特殊疑问词（</a:t>
            </a:r>
            <a:r>
              <a:rPr lang="en-US" sz="4000" b="1">
                <a:solidFill>
                  <a:srgbClr val="0000FF"/>
                </a:solidFill>
              </a:rPr>
              <a:t>5</a:t>
            </a:r>
            <a:r>
              <a:rPr lang="zh-CN" altLang="en-US" sz="4000" b="1">
                <a:solidFill>
                  <a:srgbClr val="0000FF"/>
                </a:solidFill>
              </a:rPr>
              <a:t>分</a:t>
            </a:r>
            <a:r>
              <a:rPr lang="zh-CN" altLang="en-US" sz="4000" b="1">
                <a:solidFill>
                  <a:srgbClr val="FF0000"/>
                </a:solidFill>
              </a:rPr>
              <a:t>）</a:t>
            </a:r>
          </a:p>
        </p:txBody>
      </p:sp>
      <p:sp>
        <p:nvSpPr>
          <p:cNvPr id="3072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35963" y="6273800"/>
            <a:ext cx="603250" cy="414338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646238" y="2952750"/>
            <a:ext cx="14763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28600" y="5105400"/>
            <a:ext cx="86106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sz="4000" b="1" i="1">
                <a:latin typeface="Times New Roman" pitchFamily="18" charset="0"/>
              </a:rPr>
              <a:t>Zhang Lili  is</a:t>
            </a:r>
            <a:r>
              <a:rPr lang="en-US" sz="4000" b="1" i="1">
                <a:solidFill>
                  <a:srgbClr val="FF3300"/>
                </a:solidFill>
                <a:latin typeface="Times New Roman" pitchFamily="18" charset="0"/>
              </a:rPr>
              <a:t> ___________________</a:t>
            </a:r>
          </a:p>
          <a:p>
            <a:r>
              <a:rPr lang="en-US" sz="4000" b="1" i="1">
                <a:latin typeface="Times New Roman" pitchFamily="18" charset="0"/>
              </a:rPr>
              <a:t>teacher</a:t>
            </a:r>
            <a:r>
              <a:rPr lang="en-US" sz="4000" b="1" i="1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en-US" sz="4000" b="1" i="1">
                <a:latin typeface="Times New Roman" pitchFamily="18" charset="0"/>
              </a:rPr>
              <a:t>in China .</a:t>
            </a:r>
          </a:p>
        </p:txBody>
      </p:sp>
      <p:sp>
        <p:nvSpPr>
          <p:cNvPr id="31747" name="灯片编号占位符 3"/>
          <p:cNvSpPr txBox="1">
            <a:spLocks noGrp="1" noChangeArrowheads="1"/>
          </p:cNvSpPr>
          <p:nvPr/>
        </p:nvSpPr>
        <p:spPr bwMode="auto">
          <a:xfrm>
            <a:off x="6565900" y="638175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/>
            <a:fld id="{375A38D9-F421-42AE-B86E-725BD513F6E6}" type="slidenum">
              <a:rPr lang="zh-CN" altLang="en-US" sz="1400"/>
              <a:pPr algn="r"/>
              <a:t>25</a:t>
            </a:fld>
            <a:endParaRPr lang="en-US" sz="1400"/>
          </a:p>
        </p:txBody>
      </p:sp>
      <p:pic>
        <p:nvPicPr>
          <p:cNvPr id="31748" name="Picture 4" descr="201208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988" y="696913"/>
            <a:ext cx="4589462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840163" y="706438"/>
            <a:ext cx="2438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>
                <a:solidFill>
                  <a:srgbClr val="FF0000"/>
                </a:solidFill>
                <a:latin typeface="Arial" pitchFamily="34" charset="0"/>
              </a:rPr>
              <a:t>最美女教师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276600" y="5181600"/>
            <a:ext cx="4267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0000FF"/>
                </a:solidFill>
                <a:latin typeface="Arial" pitchFamily="34" charset="0"/>
              </a:rPr>
              <a:t>the most beautiful</a:t>
            </a:r>
            <a:endParaRPr lang="zh-CN" altLang="en-US" b="1" i="1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80975" y="1292225"/>
            <a:ext cx="374967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＊</a:t>
            </a:r>
            <a:r>
              <a:rPr lang="zh-CN" altLang="en-US" b="1">
                <a:solidFill>
                  <a:srgbClr val="FF0000"/>
                </a:solidFill>
              </a:rPr>
              <a:t>请用最高级    描述张莉莉老师</a:t>
            </a:r>
            <a:r>
              <a:rPr lang="zh-CN" altLang="en-US" b="1">
                <a:solidFill>
                  <a:srgbClr val="0000FF"/>
                </a:solidFill>
                <a:sym typeface="Wingdings" pitchFamily="2" charset="2"/>
              </a:rPr>
              <a:t>（</a:t>
            </a:r>
            <a:r>
              <a:rPr lang="en-US" b="1">
                <a:solidFill>
                  <a:srgbClr val="0000FF"/>
                </a:solidFill>
                <a:sym typeface="Wingdings" pitchFamily="2" charset="2"/>
              </a:rPr>
              <a:t>3</a:t>
            </a:r>
            <a:r>
              <a:rPr lang="zh-CN" altLang="en-US" b="1">
                <a:solidFill>
                  <a:srgbClr val="0000FF"/>
                </a:solidFill>
                <a:sym typeface="Wingdings" pitchFamily="2" charset="2"/>
              </a:rPr>
              <a:t>分）</a:t>
            </a:r>
          </a:p>
        </p:txBody>
      </p:sp>
      <p:sp>
        <p:nvSpPr>
          <p:cNvPr id="31752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35963" y="6273800"/>
            <a:ext cx="603250" cy="414338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57163" y="1876425"/>
            <a:ext cx="945832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b="1" i="1">
                <a:latin typeface="Arial Black" pitchFamily="34" charset="0"/>
              </a:rPr>
              <a:t>The Great Wall is________________</a:t>
            </a:r>
          </a:p>
          <a:p>
            <a:r>
              <a:rPr lang="en-US" b="1" i="1">
                <a:latin typeface="Arial Black" pitchFamily="34" charset="0"/>
              </a:rPr>
              <a:t> wall in China.</a:t>
            </a:r>
          </a:p>
          <a:p>
            <a:endParaRPr lang="en-US" b="1" i="1">
              <a:latin typeface="Arial Black" pitchFamily="34" charset="0"/>
            </a:endParaRPr>
          </a:p>
        </p:txBody>
      </p:sp>
      <p:pic>
        <p:nvPicPr>
          <p:cNvPr id="32771" name="Picture 3" descr="a6ee9c97c9e61e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3154363"/>
            <a:ext cx="7323138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757738" y="1839913"/>
            <a:ext cx="300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00FF"/>
                </a:solidFill>
                <a:latin typeface="Arial Black" pitchFamily="34" charset="0"/>
              </a:rPr>
              <a:t>the longest</a:t>
            </a:r>
            <a:endParaRPr lang="zh-CN" altLang="en-US" b="1" i="1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0" y="1123950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＊</a:t>
            </a:r>
            <a:r>
              <a:rPr lang="en-US" b="1">
                <a:solidFill>
                  <a:srgbClr val="FF0000"/>
                </a:solidFill>
                <a:latin typeface="Arial Black" pitchFamily="34" charset="0"/>
              </a:rPr>
              <a:t>Fill in the blank.</a:t>
            </a:r>
            <a:r>
              <a:rPr lang="zh-CN" altLang="en-US" sz="4000" b="1">
                <a:solidFill>
                  <a:srgbClr val="FF0000"/>
                </a:solidFill>
                <a:sym typeface="Wingdings" pitchFamily="2" charset="2"/>
              </a:rPr>
              <a:t>（</a:t>
            </a:r>
            <a:r>
              <a:rPr lang="en-US" sz="4000" b="1">
                <a:solidFill>
                  <a:srgbClr val="0000FF"/>
                </a:solidFill>
                <a:sym typeface="Wingdings" pitchFamily="2" charset="2"/>
              </a:rPr>
              <a:t>3</a:t>
            </a:r>
            <a:r>
              <a:rPr lang="zh-CN" altLang="en-US" sz="4000" b="1">
                <a:solidFill>
                  <a:srgbClr val="0000FF"/>
                </a:solidFill>
                <a:sym typeface="Wingdings" pitchFamily="2" charset="2"/>
              </a:rPr>
              <a:t>分</a:t>
            </a:r>
            <a:r>
              <a:rPr lang="zh-CN" altLang="en-US" sz="4000" b="1">
                <a:solidFill>
                  <a:srgbClr val="FF0000"/>
                </a:solidFill>
                <a:sym typeface="Wingdings" pitchFamily="2" charset="2"/>
              </a:rPr>
              <a:t>）</a:t>
            </a:r>
          </a:p>
        </p:txBody>
      </p:sp>
      <p:sp>
        <p:nvSpPr>
          <p:cNvPr id="3277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40750" y="6443663"/>
            <a:ext cx="603250" cy="414337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4"/>
          <p:cNvSpPr>
            <a:spLocks noChangeArrowheads="1" noChangeShapeType="1" noTextEdit="1"/>
          </p:cNvSpPr>
          <p:nvPr/>
        </p:nvSpPr>
        <p:spPr bwMode="auto">
          <a:xfrm>
            <a:off x="1920875" y="1223963"/>
            <a:ext cx="5410200" cy="1295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sz="4000" b="1" kern="10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小组竟学结果：</a:t>
            </a:r>
          </a:p>
        </p:txBody>
      </p:sp>
      <p:sp>
        <p:nvSpPr>
          <p:cNvPr id="33795" name="WordArt 3"/>
          <p:cNvSpPr>
            <a:spLocks noChangeArrowheads="1" noChangeShapeType="1"/>
          </p:cNvSpPr>
          <p:nvPr/>
        </p:nvSpPr>
        <p:spPr bwMode="auto">
          <a:xfrm>
            <a:off x="1493838" y="2697163"/>
            <a:ext cx="6335712" cy="1382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400" b="1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which group is the winner?</a:t>
            </a:r>
            <a:endParaRPr lang="zh-CN" altLang="en-US" sz="4400" b="1" kern="10">
              <a:ln w="12700" cmpd="sng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33796" name="Picture 4" descr="cl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5065713"/>
            <a:ext cx="152400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-379413" y="990600"/>
            <a:ext cx="5942013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FontTx/>
              <a:buNone/>
            </a:pPr>
            <a:r>
              <a:rPr lang="en-US" sz="4400" b="1">
                <a:solidFill>
                  <a:srgbClr val="FF0000"/>
                </a:solidFill>
                <a:latin typeface="Arial" pitchFamily="34" charset="0"/>
              </a:rPr>
              <a:t>Homework</a:t>
            </a:r>
          </a:p>
        </p:txBody>
      </p:sp>
      <p:pic>
        <p:nvPicPr>
          <p:cNvPr id="34820" name="Picture 4" descr="笔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685800"/>
            <a:ext cx="2514600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539750" y="1828800"/>
            <a:ext cx="4392613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</a:rPr>
              <a:t>You must: </a:t>
            </a:r>
            <a:endParaRPr lang="en-US" sz="4000" b="1"/>
          </a:p>
          <a:p>
            <a:r>
              <a:rPr lang="en-US" sz="3200" b="1">
                <a:latin typeface="Arial" pitchFamily="34" charset="0"/>
              </a:rPr>
              <a:t>1.Memorize the  useful expressions. </a:t>
            </a:r>
          </a:p>
          <a:p>
            <a:r>
              <a:rPr lang="en-US" sz="3200" b="1">
                <a:latin typeface="Arial" pitchFamily="34" charset="0"/>
              </a:rPr>
              <a:t>2. Finish the workbook(</a:t>
            </a:r>
            <a:r>
              <a:rPr lang="en-US" sz="3200" b="1">
                <a:solidFill>
                  <a:srgbClr val="FF0000"/>
                </a:solidFill>
                <a:latin typeface="Arial" pitchFamily="34" charset="0"/>
              </a:rPr>
              <a:t>P41</a:t>
            </a:r>
            <a:r>
              <a:rPr lang="en-US" sz="3200" b="1">
                <a:latin typeface="Arial" pitchFamily="34" charset="0"/>
              </a:rPr>
              <a:t>).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029200" y="2362200"/>
            <a:ext cx="3581400" cy="283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CC0000"/>
                </a:solidFill>
              </a:rPr>
              <a:t>If you can:</a:t>
            </a:r>
          </a:p>
          <a:p>
            <a:r>
              <a:rPr lang="zh-CN" altLang="en-US" sz="2800" b="1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en-US" sz="2800" b="1">
                <a:solidFill>
                  <a:srgbClr val="0000FF"/>
                </a:solidFill>
                <a:latin typeface="Arial" pitchFamily="34" charset="0"/>
              </a:rPr>
              <a:t>Write about your family using the  superlative</a:t>
            </a:r>
            <a:r>
              <a:rPr lang="zh-CN" altLang="en-US" sz="2800" b="1">
                <a:solidFill>
                  <a:srgbClr val="FF0000"/>
                </a:solidFill>
                <a:latin typeface="Arial" pitchFamily="34" charset="0"/>
              </a:rPr>
              <a:t>（最高级）</a:t>
            </a:r>
            <a:r>
              <a:rPr lang="en-US" sz="2800" b="1">
                <a:solidFill>
                  <a:srgbClr val="0000FF"/>
                </a:solidFill>
                <a:latin typeface="Arial" pitchFamily="34" charset="0"/>
              </a:rPr>
              <a:t>of adjectives and adverbs.</a:t>
            </a:r>
            <a:endParaRPr lang="zh-CN" altLang="en-US" sz="2800" b="1">
              <a:solidFill>
                <a:srgbClr val="0000FF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OOOPIC_wtwwjyh_200909212e4402dd23784b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67" r="383" b="31236"/>
          <a:stretch>
            <a:fillRect/>
          </a:stretch>
        </p:blipFill>
        <p:spPr bwMode="auto">
          <a:xfrm>
            <a:off x="684213" y="4535488"/>
            <a:ext cx="784860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WordArt 4"/>
          <p:cNvSpPr>
            <a:spLocks noChangeArrowheads="1" noChangeShapeType="1" noTextEdit="1"/>
          </p:cNvSpPr>
          <p:nvPr/>
        </p:nvSpPr>
        <p:spPr bwMode="auto">
          <a:xfrm>
            <a:off x="1763713" y="1916113"/>
            <a:ext cx="5410200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>
                <a:gradFill rotWithShape="1">
                  <a:gsLst>
                    <a:gs pos="0">
                      <a:srgbClr val="008000">
                        <a:gamma/>
                        <a:shade val="46275"/>
                        <a:invGamma/>
                      </a:srgbClr>
                    </a:gs>
                    <a:gs pos="50000">
                      <a:srgbClr val="008000">
                        <a:alpha val="54999"/>
                      </a:srgbClr>
                    </a:gs>
                    <a:gs pos="100000">
                      <a:srgbClr val="008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Comic Sans MS"/>
              </a:rPr>
              <a:t>Goodbye!</a:t>
            </a:r>
            <a:endParaRPr lang="zh-CN" altLang="en-US" sz="4000" b="1">
              <a:gradFill rotWithShape="1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50000">
                    <a:srgbClr val="008000">
                      <a:alpha val="54999"/>
                    </a:srgbClr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90500" y="1363663"/>
            <a:ext cx="8953500" cy="4968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/>
              <a:t>1.</a:t>
            </a:r>
            <a:r>
              <a:rPr lang="zh-CN" altLang="en-US" sz="4000" b="1"/>
              <a:t>最好的服装店 </a:t>
            </a:r>
            <a:r>
              <a:rPr lang="en-US" sz="4000" b="1"/>
              <a:t>__________</a:t>
            </a:r>
          </a:p>
          <a:p>
            <a:r>
              <a:rPr lang="en-US" sz="4000" b="1"/>
              <a:t>2.</a:t>
            </a:r>
            <a:r>
              <a:rPr lang="zh-CN" altLang="en-US" sz="4000" b="1"/>
              <a:t>最差的音乐     </a:t>
            </a:r>
            <a:r>
              <a:rPr lang="en-US" sz="4000" b="1"/>
              <a:t>__________</a:t>
            </a:r>
            <a:endParaRPr lang="zh-CN" altLang="en-US" sz="4000" b="1"/>
          </a:p>
          <a:p>
            <a:r>
              <a:rPr lang="en-US" sz="4000" b="1"/>
              <a:t>3.</a:t>
            </a:r>
            <a:r>
              <a:rPr lang="zh-CN" altLang="en-US" sz="4000" b="1"/>
              <a:t>最昂贵的衣服 </a:t>
            </a:r>
            <a:r>
              <a:rPr lang="en-US" sz="4000" b="1"/>
              <a:t>__________</a:t>
            </a:r>
            <a:endParaRPr lang="zh-CN" altLang="en-US" sz="4000" b="1"/>
          </a:p>
          <a:p>
            <a:r>
              <a:rPr lang="en-US" sz="4000" b="1"/>
              <a:t>4.</a:t>
            </a:r>
            <a:r>
              <a:rPr lang="zh-CN" altLang="en-US" sz="4000" b="1"/>
              <a:t>买衣最便宜     </a:t>
            </a:r>
            <a:r>
              <a:rPr lang="en-US" sz="4000" b="1"/>
              <a:t>__________</a:t>
            </a:r>
          </a:p>
          <a:p>
            <a:r>
              <a:rPr lang="en-US" sz="4000" b="1"/>
              <a:t>5.</a:t>
            </a:r>
            <a:r>
              <a:rPr lang="zh-CN" altLang="en-US" sz="4000" b="1"/>
              <a:t>选歌最认真     </a:t>
            </a:r>
            <a:r>
              <a:rPr lang="en-US" sz="4000" b="1"/>
              <a:t>__________</a:t>
            </a:r>
            <a:endParaRPr lang="zh-CN" altLang="en-US" sz="4000" b="1"/>
          </a:p>
          <a:p>
            <a:r>
              <a:rPr lang="en-US" sz="4000" b="1"/>
              <a:t>6.</a:t>
            </a:r>
            <a:r>
              <a:rPr lang="zh-CN" altLang="en-US" sz="4000" b="1"/>
              <a:t>坐着最舒服     </a:t>
            </a:r>
            <a:r>
              <a:rPr lang="en-US" sz="4000" b="1"/>
              <a:t>__________ </a:t>
            </a:r>
          </a:p>
          <a:p>
            <a:r>
              <a:rPr lang="en-US" sz="4000" b="1"/>
              <a:t>7.</a:t>
            </a:r>
            <a:r>
              <a:rPr lang="zh-CN" altLang="en-US" sz="4000" b="1"/>
              <a:t>到目前为止     </a:t>
            </a:r>
            <a:r>
              <a:rPr lang="en-US" sz="4000" b="1"/>
              <a:t>__________</a:t>
            </a:r>
            <a:endParaRPr lang="zh-CN" altLang="en-US" sz="4000" b="1"/>
          </a:p>
          <a:p>
            <a:r>
              <a:rPr lang="en-US" sz="4000" b="1"/>
              <a:t>8.</a:t>
            </a:r>
            <a:r>
              <a:rPr lang="zh-CN" altLang="en-US" sz="4000" b="1"/>
              <a:t>最新鲜的食物 </a:t>
            </a:r>
            <a:r>
              <a:rPr lang="en-US" sz="4000" b="1"/>
              <a:t>__________</a:t>
            </a:r>
            <a:endParaRPr lang="zh-CN" altLang="en-US" b="1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63513" y="806450"/>
            <a:ext cx="89804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Can you find the following phrases?(P26)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301625"/>
            <a:ext cx="5110163" cy="579438"/>
          </a:xfrm>
          <a:prstGeom prst="rect">
            <a:avLst/>
          </a:prstGeom>
          <a:solidFill>
            <a:srgbClr val="66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Show the preview(</a:t>
            </a:r>
            <a:r>
              <a:rPr lang="zh-CN" altLang="en-US" sz="3200" b="1">
                <a:solidFill>
                  <a:srgbClr val="FF0000"/>
                </a:solidFill>
              </a:rPr>
              <a:t>预习展示</a:t>
            </a:r>
            <a:r>
              <a:rPr lang="en-US" sz="3200" b="1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8197" name="WordArt 5"/>
          <p:cNvSpPr>
            <a:spLocks noChangeArrowheads="1" noChangeShapeType="1"/>
          </p:cNvSpPr>
          <p:nvPr/>
        </p:nvSpPr>
        <p:spPr bwMode="auto">
          <a:xfrm>
            <a:off x="5929313" y="363538"/>
            <a:ext cx="2800350" cy="6175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b="1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黑体"/>
                <a:ea typeface="黑体"/>
              </a:rPr>
              <a:t>培养预习能力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7"/>
          <p:cNvSpPr txBox="1">
            <a:spLocks noChangeArrowheads="1"/>
          </p:cNvSpPr>
          <p:nvPr/>
        </p:nvSpPr>
        <p:spPr bwMode="auto">
          <a:xfrm>
            <a:off x="477838" y="2276475"/>
            <a:ext cx="91440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sz="4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A: Who is </a:t>
            </a:r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</a:t>
            </a:r>
            <a:r>
              <a:rPr lang="en-US" sz="4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…student in our </a:t>
            </a:r>
          </a:p>
          <a:p>
            <a:r>
              <a:rPr lang="en-US" sz="4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class?</a:t>
            </a:r>
          </a:p>
          <a:p>
            <a:r>
              <a:rPr lang="en-US" sz="4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B:  …</a:t>
            </a:r>
          </a:p>
        </p:txBody>
      </p:sp>
      <p:sp>
        <p:nvSpPr>
          <p:cNvPr id="36867" name="Text Box 8"/>
          <p:cNvSpPr txBox="1">
            <a:spLocks noChangeArrowheads="1"/>
          </p:cNvSpPr>
          <p:nvPr/>
        </p:nvSpPr>
        <p:spPr bwMode="auto">
          <a:xfrm>
            <a:off x="128588" y="4330700"/>
            <a:ext cx="90154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 the tallest, the heaviest,  the friendliest , the most hard-working…)</a:t>
            </a:r>
          </a:p>
        </p:txBody>
      </p:sp>
      <p:sp>
        <p:nvSpPr>
          <p:cNvPr id="36868" name="WordArt 10"/>
          <p:cNvSpPr>
            <a:spLocks noChangeArrowheads="1" noChangeShapeType="1" noTextEdit="1"/>
          </p:cNvSpPr>
          <p:nvPr/>
        </p:nvSpPr>
        <p:spPr bwMode="auto">
          <a:xfrm>
            <a:off x="5424488" y="215900"/>
            <a:ext cx="3419475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9"/>
                    </a:srgbClr>
                  </a:outerShdw>
                </a:effectLst>
                <a:latin typeface="宋体"/>
                <a:ea typeface="宋体"/>
              </a:rPr>
              <a:t>班级之最</a:t>
            </a:r>
          </a:p>
        </p:txBody>
      </p:sp>
      <p:sp>
        <p:nvSpPr>
          <p:cNvPr id="36869" name="WordArt 5"/>
          <p:cNvSpPr>
            <a:spLocks noChangeArrowheads="1" noChangeShapeType="1"/>
          </p:cNvSpPr>
          <p:nvPr/>
        </p:nvSpPr>
        <p:spPr bwMode="auto">
          <a:xfrm>
            <a:off x="214313" y="407988"/>
            <a:ext cx="4676775" cy="14366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92819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>
                <a:ln w="9525" cmpd="sng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Free talk</a:t>
            </a:r>
            <a:endParaRPr lang="zh-CN" altLang="en-US">
              <a:ln w="9525" cmpd="sng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/>
              <a:ea typeface="宋体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141553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201738"/>
            <a:ext cx="35814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10683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44475" y="515938"/>
            <a:ext cx="3810000" cy="579437"/>
          </a:xfrm>
          <a:prstGeom prst="rect">
            <a:avLst/>
          </a:prstGeom>
          <a:solidFill>
            <a:srgbClr val="07DF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Arial" pitchFamily="34" charset="0"/>
              </a:rPr>
              <a:t>Lead-in.</a:t>
            </a:r>
            <a:r>
              <a:rPr lang="zh-CN" altLang="en-US" sz="3200" b="1">
                <a:latin typeface="Arial" pitchFamily="34" charset="0"/>
              </a:rPr>
              <a:t>（感悟导入）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792538" y="1622425"/>
            <a:ext cx="17526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  <a:latin typeface="Arial Black" pitchFamily="34" charset="0"/>
              </a:rPr>
              <a:t>My favoritemovie theater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3171825" y="3981450"/>
            <a:ext cx="5815013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Arial Black" pitchFamily="34" charset="0"/>
              </a:rPr>
              <a:t>the most</a:t>
            </a:r>
            <a:r>
              <a:rPr lang="en-US" sz="2800" b="1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Arial Black" pitchFamily="34" charset="0"/>
              </a:rPr>
              <a:t>comfortable </a:t>
            </a:r>
            <a:r>
              <a:rPr lang="en-US" sz="2800" b="1">
                <a:latin typeface="Arial Black" pitchFamily="34" charset="0"/>
              </a:rPr>
              <a:t>seats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Arial Black" pitchFamily="34" charset="0"/>
              </a:rPr>
              <a:t>                    </a:t>
            </a:r>
            <a:r>
              <a:rPr lang="en-US" sz="2800" b="1">
                <a:solidFill>
                  <a:srgbClr val="FF0000"/>
                </a:solidFill>
                <a:latin typeface="Arial Black" pitchFamily="34" charset="0"/>
              </a:rPr>
              <a:t>(adj.)</a:t>
            </a:r>
          </a:p>
        </p:txBody>
      </p:sp>
      <p:pic>
        <p:nvPicPr>
          <p:cNvPr id="37895" name="Picture 7" descr="PIC_0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89" t="51605" r="-635" b="28648"/>
          <a:stretch>
            <a:fillRect/>
          </a:stretch>
        </p:blipFill>
        <p:spPr bwMode="auto">
          <a:xfrm>
            <a:off x="771525" y="4638675"/>
            <a:ext cx="21113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6" name="Line 27"/>
          <p:cNvSpPr>
            <a:spLocks noChangeShapeType="1"/>
          </p:cNvSpPr>
          <p:nvPr/>
        </p:nvSpPr>
        <p:spPr bwMode="auto">
          <a:xfrm flipV="1">
            <a:off x="1146175" y="3627438"/>
            <a:ext cx="533400" cy="1122362"/>
          </a:xfrm>
          <a:prstGeom prst="line">
            <a:avLst/>
          </a:prstGeom>
          <a:noFill/>
          <a:ln w="95250" cmpd="sng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1616075" y="4041775"/>
            <a:ext cx="1277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Arial Black" pitchFamily="34" charset="0"/>
              </a:rPr>
              <a:t>0.5km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169863" y="5695950"/>
            <a:ext cx="36687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  <a:latin typeface="Arial Black" pitchFamily="34" charset="0"/>
              </a:rPr>
              <a:t> closest to home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3436938" y="5400675"/>
            <a:ext cx="523875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Arial Black" pitchFamily="34" charset="0"/>
              </a:rPr>
              <a:t>sit the most</a:t>
            </a:r>
            <a:r>
              <a:rPr lang="en-US" sz="280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en-US" sz="2800">
                <a:solidFill>
                  <a:srgbClr val="FF0000"/>
                </a:solidFill>
                <a:latin typeface="Arial Black" pitchFamily="34" charset="0"/>
              </a:rPr>
              <a:t>comfortably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Arial Black" pitchFamily="34" charset="0"/>
              </a:rPr>
              <a:t>                       ( adv.)</a:t>
            </a:r>
          </a:p>
        </p:txBody>
      </p:sp>
      <p:pic>
        <p:nvPicPr>
          <p:cNvPr id="37900" name="Picture 12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10683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1" name="Picture 13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10683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2" name="Picture 14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10683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3" name="Picture 15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10683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4" name="Picture 16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10683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5" name="Picture 17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10683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6" name="Picture 18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10683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7" name="Picture 19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10683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8" name="Picture 20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556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9" name="Picture 21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556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0" name="Picture 22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556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1" name="Picture 23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429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2" name="Picture 24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429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3" name="Picture 25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429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4" name="Picture 26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429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5" name="Picture 27" descr="14163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42988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76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What kind of clothes store do you like to go to?</a:t>
            </a:r>
          </a:p>
        </p:txBody>
      </p:sp>
      <p:pic>
        <p:nvPicPr>
          <p:cNvPr id="38915" name="Picture 3" descr="200711230417597599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4" descr="20064261057581300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914400"/>
            <a:ext cx="3429000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5" descr="5213cf416bd58773fd3c43f46f6e40ba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33800"/>
            <a:ext cx="381000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6" descr="img200810161414110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733800"/>
            <a:ext cx="4038600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2286000" y="152400"/>
            <a:ext cx="4033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a typeface="黑体" pitchFamily="49" charset="-122"/>
              </a:rPr>
              <a:t>clothes store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9" grpId="0" autoUpdateAnimBg="0"/>
      <p:bldP spid="38919" grpId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2531170_132522609292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29" b="4372"/>
          <a:stretch>
            <a:fillRect/>
          </a:stretch>
        </p:blipFill>
        <p:spPr bwMode="auto">
          <a:xfrm>
            <a:off x="6881813" y="4495800"/>
            <a:ext cx="2262187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圆角矩形标注 10"/>
          <p:cNvSpPr>
            <a:spLocks noChangeArrowheads="1"/>
          </p:cNvSpPr>
          <p:nvPr/>
        </p:nvSpPr>
        <p:spPr bwMode="auto">
          <a:xfrm>
            <a:off x="0" y="3581400"/>
            <a:ext cx="4572000" cy="1219200"/>
          </a:xfrm>
          <a:prstGeom prst="wedgeRoundRectCallout">
            <a:avLst>
              <a:gd name="adj1" fmla="val 85972"/>
              <a:gd name="adj2" fmla="val 84505"/>
              <a:gd name="adj3" fmla="val 16667"/>
            </a:avLst>
          </a:prstGeom>
          <a:solidFill>
            <a:schemeClr val="bg1"/>
          </a:solidFill>
          <a:ln w="25400" cmpd="sng">
            <a:solidFill>
              <a:srgbClr val="FFCC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en-US" b="1">
                <a:cs typeface="Times New Roman" pitchFamily="18" charset="0"/>
              </a:rPr>
              <a:t>A: What’s the best   movie theater?</a:t>
            </a:r>
          </a:p>
        </p:txBody>
      </p:sp>
      <p:sp>
        <p:nvSpPr>
          <p:cNvPr id="39940" name="Oval 2"/>
          <p:cNvSpPr>
            <a:spLocks noChangeArrowheads="1"/>
          </p:cNvSpPr>
          <p:nvPr/>
        </p:nvSpPr>
        <p:spPr bwMode="auto">
          <a:xfrm>
            <a:off x="228600" y="0"/>
            <a:ext cx="754063" cy="773113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 b="1"/>
              <a:t>1c</a:t>
            </a:r>
          </a:p>
        </p:txBody>
      </p:sp>
      <p:sp>
        <p:nvSpPr>
          <p:cNvPr id="39941" name="圆角矩形标注 6"/>
          <p:cNvSpPr>
            <a:spLocks noChangeArrowheads="1"/>
          </p:cNvSpPr>
          <p:nvPr/>
        </p:nvSpPr>
        <p:spPr bwMode="auto">
          <a:xfrm>
            <a:off x="457200" y="4986338"/>
            <a:ext cx="5062538" cy="1871662"/>
          </a:xfrm>
          <a:prstGeom prst="wedgeRoundRectCallout">
            <a:avLst>
              <a:gd name="adj1" fmla="val 70352"/>
              <a:gd name="adj2" fmla="val 9625"/>
              <a:gd name="adj3" fmla="val 16667"/>
            </a:avLst>
          </a:prstGeom>
          <a:solidFill>
            <a:schemeClr val="bg1"/>
          </a:solidFill>
          <a:ln w="25400" cmpd="sng">
            <a:solidFill>
              <a:srgbClr val="FFFF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en-US" b="1">
                <a:solidFill>
                  <a:srgbClr val="0000FF"/>
                </a:solidFill>
                <a:cs typeface="Times New Roman" pitchFamily="18" charset="0"/>
              </a:rPr>
              <a:t>A: But I think </a:t>
            </a:r>
            <a:r>
              <a:rPr lang="en-US" b="1" i="1">
                <a:solidFill>
                  <a:srgbClr val="FF0000"/>
                </a:solidFill>
              </a:rPr>
              <a:t>Huahui</a:t>
            </a:r>
            <a:r>
              <a:rPr lang="en-US"/>
              <a:t> </a:t>
            </a:r>
            <a:r>
              <a:rPr lang="en-US" b="1" i="1">
                <a:solidFill>
                  <a:srgbClr val="FF0000"/>
                </a:solidFill>
                <a:cs typeface="Times New Roman" pitchFamily="18" charset="0"/>
              </a:rPr>
              <a:t>Theater</a:t>
            </a:r>
            <a:r>
              <a:rPr lang="en-US" b="1">
                <a:solidFill>
                  <a:srgbClr val="0000FF"/>
                </a:solidFill>
                <a:cs typeface="Times New Roman" pitchFamily="18" charset="0"/>
              </a:rPr>
              <a:t> has </a:t>
            </a:r>
            <a:r>
              <a:rPr lang="en-US" b="1" i="1">
                <a:solidFill>
                  <a:srgbClr val="FF0000"/>
                </a:solidFill>
                <a:cs typeface="Times New Roman" pitchFamily="18" charset="0"/>
              </a:rPr>
              <a:t>the most comfortable seats.</a:t>
            </a:r>
            <a:r>
              <a:rPr lang="en-US" b="1" i="1">
                <a:cs typeface="Times New Roman" pitchFamily="18" charset="0"/>
              </a:rPr>
              <a:t> 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990600" y="0"/>
            <a:ext cx="2819400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b="1">
                <a:solidFill>
                  <a:srgbClr val="0000FF"/>
                </a:solidFill>
                <a:latin typeface="Arial" pitchFamily="34" charset="0"/>
              </a:rPr>
              <a:t>Pairwork </a:t>
            </a:r>
          </a:p>
        </p:txBody>
      </p:sp>
      <p:pic>
        <p:nvPicPr>
          <p:cNvPr id="39943" name="Picture 7" descr="E1FE99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838200"/>
            <a:ext cx="2514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8" descr="13758_~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2857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5" name="圆角矩形标注 11"/>
          <p:cNvSpPr>
            <a:spLocks noChangeArrowheads="1"/>
          </p:cNvSpPr>
          <p:nvPr/>
        </p:nvSpPr>
        <p:spPr bwMode="auto">
          <a:xfrm>
            <a:off x="4572000" y="2971800"/>
            <a:ext cx="4572000" cy="1447800"/>
          </a:xfrm>
          <a:prstGeom prst="wedgeRoundRectCallout">
            <a:avLst>
              <a:gd name="adj1" fmla="val 27153"/>
              <a:gd name="adj2" fmla="val 96273"/>
              <a:gd name="adj3" fmla="val 16667"/>
            </a:avLst>
          </a:prstGeom>
          <a:solidFill>
            <a:schemeClr val="bg1"/>
          </a:solidFill>
          <a:ln w="25400" cmpd="sng">
            <a:solidFill>
              <a:srgbClr val="FFFF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en-US" b="1">
                <a:solidFill>
                  <a:srgbClr val="0000FF"/>
                </a:solidFill>
                <a:cs typeface="Times New Roman" pitchFamily="18" charset="0"/>
              </a:rPr>
              <a:t>B: </a:t>
            </a:r>
            <a:r>
              <a:rPr lang="en-US" b="1" i="1">
                <a:solidFill>
                  <a:srgbClr val="FF0000"/>
                </a:solidFill>
              </a:rPr>
              <a:t>Xinxing</a:t>
            </a:r>
            <a:r>
              <a:rPr lang="en-US" b="1">
                <a:solidFill>
                  <a:srgbClr val="0000FF"/>
                </a:solidFill>
                <a:cs typeface="Times New Roman" pitchFamily="18" charset="0"/>
              </a:rPr>
              <a:t> Cinema. It’s </a:t>
            </a:r>
            <a:r>
              <a:rPr lang="en-US" b="1" i="1">
                <a:solidFill>
                  <a:srgbClr val="FF0000"/>
                </a:solidFill>
                <a:cs typeface="Times New Roman" pitchFamily="18" charset="0"/>
              </a:rPr>
              <a:t>the cheapest</a:t>
            </a:r>
            <a:r>
              <a:rPr lang="en-US" b="1">
                <a:solidFill>
                  <a:srgbClr val="0000FF"/>
                </a:solidFill>
                <a:cs typeface="Times New Roman" pitchFamily="18" charset="0"/>
              </a:rPr>
              <a:t>.</a:t>
            </a:r>
          </a:p>
        </p:txBody>
      </p:sp>
      <p:grpSp>
        <p:nvGrpSpPr>
          <p:cNvPr id="39946" name="Group 10"/>
          <p:cNvGrpSpPr>
            <a:grpSpLocks/>
          </p:cNvGrpSpPr>
          <p:nvPr/>
        </p:nvGrpSpPr>
        <p:grpSpPr bwMode="auto">
          <a:xfrm>
            <a:off x="3582988" y="825500"/>
            <a:ext cx="2806700" cy="2286000"/>
            <a:chOff x="0" y="0"/>
            <a:chExt cx="1858" cy="1532"/>
          </a:xfrm>
        </p:grpSpPr>
        <p:pic>
          <p:nvPicPr>
            <p:cNvPr id="39947" name="Picture 11" descr="517687~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58" cy="1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8" name="Text Box 12"/>
            <p:cNvSpPr txBox="1">
              <a:spLocks noChangeArrowheads="1"/>
            </p:cNvSpPr>
            <p:nvPr/>
          </p:nvSpPr>
          <p:spPr bwMode="auto">
            <a:xfrm>
              <a:off x="1105" y="48"/>
              <a:ext cx="719" cy="436"/>
            </a:xfrm>
            <a:prstGeom prst="rect">
              <a:avLst/>
            </a:prstGeom>
            <a:solidFill>
              <a:srgbClr val="07DF2B"/>
            </a:solidFill>
            <a:ln w="9525" cmpd="sng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800" b="1">
                  <a:solidFill>
                    <a:srgbClr val="FFFF00"/>
                  </a:solidFill>
                  <a:latin typeface="Arial" pitchFamily="34" charset="0"/>
                </a:rPr>
                <a:t>滕州剧院</a:t>
              </a:r>
            </a:p>
          </p:txBody>
        </p:sp>
      </p:grpSp>
    </p:spTree>
  </p:cSld>
  <p:clrMapOvr>
    <a:masterClrMapping/>
  </p:clrMapOvr>
  <p:transition>
    <p:wipe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2000"/>
            <a:ext cx="9144000" cy="6096000"/>
          </a:xfrm>
          <a:solidFill>
            <a:srgbClr val="EDE437"/>
          </a:solidFill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latin typeface="Times New Roman" pitchFamily="18" charset="0"/>
              </a:rPr>
              <a:t>Greg: Hi, I’m Greg. I’m new in town.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Helen: Hi, I’m Helen. Welcome to the neighborhood! How do you like it so far?</a:t>
            </a:r>
          </a:p>
          <a:p>
            <a:pPr>
              <a:buFontTx/>
              <a:buNone/>
            </a:pPr>
            <a:r>
              <a:rPr lang="en-US" sz="2800" b="1">
                <a:latin typeface="Times New Roman" pitchFamily="18" charset="0"/>
              </a:rPr>
              <a:t>Greg: It’s fantastic, but I still don’t really know my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…..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Helen: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Well,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….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supermarket is on Center Street. You can buy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…….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there.</a:t>
            </a:r>
          </a:p>
          <a:p>
            <a:pPr>
              <a:buFontTx/>
              <a:buNone/>
            </a:pPr>
            <a:r>
              <a:rPr lang="en-US" sz="2800" b="1">
                <a:latin typeface="Times New Roman" pitchFamily="18" charset="0"/>
              </a:rPr>
              <a:t>Greg: Oh, great. Is there a cinema around here? I love watching movies.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Helen: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Yes, Sun Cinema is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…..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one. You can sit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…….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because they have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…..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seats.</a:t>
            </a:r>
          </a:p>
          <a:p>
            <a:pPr>
              <a:buFontTx/>
              <a:buNone/>
            </a:pPr>
            <a:r>
              <a:rPr lang="en-US" sz="2800" b="1">
                <a:latin typeface="Times New Roman" pitchFamily="18" charset="0"/>
              </a:rPr>
              <a:t>Greg: 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</a:rPr>
              <a:t>Thanks for </a:t>
            </a:r>
            <a:r>
              <a:rPr lang="en-US" sz="2800" b="1">
                <a:latin typeface="Times New Roman" pitchFamily="18" charset="0"/>
              </a:rPr>
              <a:t>telling me.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Helen: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</a:rPr>
              <a:t>No problem.</a:t>
            </a:r>
          </a:p>
          <a:p>
            <a:pPr>
              <a:buFontTx/>
              <a:buNone/>
            </a:pPr>
            <a:endParaRPr lang="zh-CN" altLang="en-US" sz="28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096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553200" cy="914400"/>
          </a:xfrm>
          <a:noFill/>
        </p:spPr>
        <p:txBody>
          <a:bodyPr/>
          <a:lstStyle/>
          <a:p>
            <a:r>
              <a:rPr lang="en-US" sz="2800" b="1">
                <a:latin typeface="Times New Roman" pitchFamily="18" charset="0"/>
              </a:rPr>
              <a:t>2d. Role-play the conversation.</a:t>
            </a:r>
          </a:p>
        </p:txBody>
      </p:sp>
      <p:pic>
        <p:nvPicPr>
          <p:cNvPr id="40964" name="Picture 6" descr="4b1e1291jw1e7o9ubhhyoj20q00yowow[1]_副本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267325"/>
            <a:ext cx="21336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0" y="1338263"/>
            <a:ext cx="8518525" cy="533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/>
              <a:t>1.</a:t>
            </a:r>
            <a:r>
              <a:rPr lang="zh-CN" altLang="en-US" b="1"/>
              <a:t>最好的服装店</a:t>
            </a:r>
            <a:r>
              <a:rPr lang="en-US" b="1"/>
              <a:t>_________________</a:t>
            </a:r>
          </a:p>
          <a:p>
            <a:r>
              <a:rPr lang="en-US" b="1"/>
              <a:t>2.</a:t>
            </a:r>
            <a:r>
              <a:rPr lang="zh-CN" altLang="en-US" b="1"/>
              <a:t>最差的音乐</a:t>
            </a:r>
            <a:r>
              <a:rPr lang="en-US" b="1"/>
              <a:t>___________________</a:t>
            </a:r>
          </a:p>
          <a:p>
            <a:r>
              <a:rPr lang="en-US" b="1"/>
              <a:t>3.</a:t>
            </a:r>
            <a:r>
              <a:rPr lang="zh-CN" altLang="en-US" b="1"/>
              <a:t>最昂贵的衣服</a:t>
            </a:r>
            <a:r>
              <a:rPr lang="en-US" b="1"/>
              <a:t>__________________</a:t>
            </a:r>
            <a:endParaRPr lang="zh-CN" altLang="en-US" b="1"/>
          </a:p>
          <a:p>
            <a:r>
              <a:rPr lang="en-US" b="1"/>
              <a:t>4.</a:t>
            </a:r>
            <a:r>
              <a:rPr lang="zh-CN" altLang="en-US" b="1"/>
              <a:t>买衣最便宜</a:t>
            </a:r>
            <a:r>
              <a:rPr lang="en-US" b="1"/>
              <a:t>_____________________</a:t>
            </a:r>
            <a:endParaRPr lang="en-US" sz="4400" b="1"/>
          </a:p>
          <a:p>
            <a:r>
              <a:rPr lang="en-US" sz="4000" b="1"/>
              <a:t>5.</a:t>
            </a:r>
            <a:r>
              <a:rPr lang="zh-CN" altLang="en-US" b="1"/>
              <a:t>选歌最认真</a:t>
            </a:r>
            <a:r>
              <a:rPr lang="en-US" sz="4000" b="1"/>
              <a:t>___________________</a:t>
            </a:r>
          </a:p>
          <a:p>
            <a:r>
              <a:rPr lang="en-US" sz="4000" b="1"/>
              <a:t>6.</a:t>
            </a:r>
            <a:r>
              <a:rPr lang="zh-CN" altLang="en-US" b="1"/>
              <a:t>坐着最舒服</a:t>
            </a:r>
            <a:r>
              <a:rPr lang="en-US" sz="4000" b="1"/>
              <a:t>____________________</a:t>
            </a:r>
          </a:p>
          <a:p>
            <a:r>
              <a:rPr lang="en-US" sz="4000" b="1"/>
              <a:t>7.</a:t>
            </a:r>
            <a:r>
              <a:rPr lang="zh-CN" altLang="en-US" b="1"/>
              <a:t>到目前为止</a:t>
            </a:r>
            <a:r>
              <a:rPr lang="zh-CN" altLang="en-US"/>
              <a:t> </a:t>
            </a:r>
            <a:r>
              <a:rPr lang="en-US" sz="4000" b="1"/>
              <a:t>__________</a:t>
            </a:r>
            <a:endParaRPr lang="zh-CN" altLang="en-US" sz="4000" b="1"/>
          </a:p>
          <a:p>
            <a:r>
              <a:rPr lang="en-US" sz="4000" b="1"/>
              <a:t>8.</a:t>
            </a:r>
            <a:r>
              <a:rPr lang="zh-CN" altLang="en-US" b="1"/>
              <a:t>最新鲜的食物</a:t>
            </a:r>
            <a:r>
              <a:rPr lang="en-US" sz="4000" b="1"/>
              <a:t>____________</a:t>
            </a:r>
          </a:p>
          <a:p>
            <a:endParaRPr lang="zh-CN" altLang="en-US" sz="4000" b="1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943225" y="4756150"/>
            <a:ext cx="1289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so far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843213" y="2949575"/>
            <a:ext cx="5778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buy clothes </a:t>
            </a:r>
            <a:r>
              <a:rPr lang="en-US" b="1">
                <a:solidFill>
                  <a:srgbClr val="0000FF"/>
                </a:solidFill>
              </a:rPr>
              <a:t>the most cheaply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754313" y="3549650"/>
            <a:ext cx="68214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choose songs </a:t>
            </a:r>
            <a:r>
              <a:rPr lang="en-US" b="1">
                <a:solidFill>
                  <a:srgbClr val="0000FF"/>
                </a:solidFill>
              </a:rPr>
              <a:t>the most carefully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338513" y="5367338"/>
            <a:ext cx="441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</a:rPr>
              <a:t>the</a:t>
            </a:r>
            <a:r>
              <a:rPr lang="en-US" b="1">
                <a:solidFill>
                  <a:srgbClr val="FF0000"/>
                </a:solidFill>
              </a:rPr>
              <a:t> </a:t>
            </a:r>
            <a:r>
              <a:rPr lang="en-US" b="1">
                <a:solidFill>
                  <a:srgbClr val="0000FF"/>
                </a:solidFill>
              </a:rPr>
              <a:t>freshest</a:t>
            </a:r>
            <a:r>
              <a:rPr lang="en-US" b="1">
                <a:solidFill>
                  <a:srgbClr val="FF0000"/>
                </a:solidFill>
              </a:rPr>
              <a:t> food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219075" y="671513"/>
            <a:ext cx="5332413" cy="579437"/>
          </a:xfrm>
          <a:prstGeom prst="rect">
            <a:avLst/>
          </a:prstGeom>
          <a:solidFill>
            <a:srgbClr val="66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Check your answers quickly: 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870200" y="4227513"/>
            <a:ext cx="586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sit </a:t>
            </a:r>
            <a:r>
              <a:rPr lang="en-US" b="1">
                <a:solidFill>
                  <a:srgbClr val="0000FF"/>
                </a:solidFill>
              </a:rPr>
              <a:t>(the) most comfortably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281363" y="1293813"/>
            <a:ext cx="43926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</a:rPr>
              <a:t>the best </a:t>
            </a:r>
            <a:r>
              <a:rPr lang="en-US" b="1">
                <a:solidFill>
                  <a:srgbClr val="FF0000"/>
                </a:solidFill>
              </a:rPr>
              <a:t>clothes store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752725" y="1898650"/>
            <a:ext cx="3257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the worst </a:t>
            </a:r>
            <a:r>
              <a:rPr lang="en-US" b="1">
                <a:solidFill>
                  <a:srgbClr val="FF0000"/>
                </a:solidFill>
              </a:rPr>
              <a:t>music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273425" y="2417763"/>
            <a:ext cx="5302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the most expensive </a:t>
            </a:r>
            <a:r>
              <a:rPr lang="en-US" b="1">
                <a:solidFill>
                  <a:srgbClr val="FF0000"/>
                </a:solidFill>
              </a:rPr>
              <a:t>clothes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u=3586950134,2334801856&amp;fm=90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763" y="1939925"/>
            <a:ext cx="3560762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528638" y="3190875"/>
            <a:ext cx="3749675" cy="977900"/>
          </a:xfrm>
          <a:prstGeom prst="plaque">
            <a:avLst>
              <a:gd name="adj" fmla="val 16667"/>
            </a:avLst>
          </a:prstGeom>
          <a:solidFill>
            <a:srgbClr val="E1FDA1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4400" b="1"/>
              <a:t>最差的音乐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255588" y="3165475"/>
            <a:ext cx="4133850" cy="977900"/>
          </a:xfrm>
          <a:prstGeom prst="plaque">
            <a:avLst>
              <a:gd name="adj" fmla="val 16667"/>
            </a:avLst>
          </a:prstGeom>
          <a:solidFill>
            <a:srgbClr val="E1FDA1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4400" b="1"/>
              <a:t>坐着最舒服</a:t>
            </a:r>
            <a:endParaRPr lang="zh-CN" altLang="en-US" sz="6000" b="1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449263" y="3421063"/>
            <a:ext cx="3983037" cy="977900"/>
          </a:xfrm>
          <a:prstGeom prst="plaque">
            <a:avLst>
              <a:gd name="adj" fmla="val 16667"/>
            </a:avLst>
          </a:prstGeom>
          <a:solidFill>
            <a:srgbClr val="E1FDA1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4400" b="1">
                <a:solidFill>
                  <a:schemeClr val="tx2"/>
                </a:solidFill>
              </a:rPr>
              <a:t>最好的服装店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565150" y="3254375"/>
            <a:ext cx="3968750" cy="977900"/>
          </a:xfrm>
          <a:prstGeom prst="plaque">
            <a:avLst>
              <a:gd name="adj" fmla="val 16667"/>
            </a:avLst>
          </a:prstGeom>
          <a:solidFill>
            <a:srgbClr val="E1FDA1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4400" b="1"/>
              <a:t>最昂贵的衣服</a:t>
            </a:r>
            <a:endParaRPr lang="en-US" sz="4400" b="1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846138" y="3130550"/>
            <a:ext cx="3644900" cy="977900"/>
          </a:xfrm>
          <a:prstGeom prst="plaque">
            <a:avLst>
              <a:gd name="adj" fmla="val 16667"/>
            </a:avLst>
          </a:prstGeom>
          <a:solidFill>
            <a:srgbClr val="E1FDA1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4400" b="1"/>
              <a:t>买衣最便宜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427038" y="3276600"/>
            <a:ext cx="4075112" cy="977900"/>
          </a:xfrm>
          <a:prstGeom prst="plaque">
            <a:avLst>
              <a:gd name="adj" fmla="val 16667"/>
            </a:avLst>
          </a:prstGeom>
          <a:solidFill>
            <a:srgbClr val="E1FDA1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4400" b="1"/>
              <a:t>最新鲜的食物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663575" y="3225800"/>
            <a:ext cx="3487738" cy="977900"/>
          </a:xfrm>
          <a:prstGeom prst="plaque">
            <a:avLst>
              <a:gd name="adj" fmla="val 16667"/>
            </a:avLst>
          </a:prstGeom>
          <a:solidFill>
            <a:srgbClr val="E1FDA1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4400" b="1"/>
              <a:t>到目前为止</a:t>
            </a: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458788" y="3335338"/>
            <a:ext cx="3681412" cy="977900"/>
          </a:xfrm>
          <a:prstGeom prst="plaque">
            <a:avLst>
              <a:gd name="adj" fmla="val 16667"/>
            </a:avLst>
          </a:prstGeom>
          <a:solidFill>
            <a:srgbClr val="E1FDA1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4400" b="1"/>
              <a:t>选歌最认真</a:t>
            </a:r>
            <a:r>
              <a:rPr lang="zh-CN" altLang="en-US" sz="4000"/>
              <a:t> </a:t>
            </a:r>
          </a:p>
        </p:txBody>
      </p:sp>
      <p:sp>
        <p:nvSpPr>
          <p:cNvPr id="10251" name="WordArt 11"/>
          <p:cNvSpPr>
            <a:spLocks noChangeArrowheads="1" noChangeShapeType="1"/>
          </p:cNvSpPr>
          <p:nvPr/>
        </p:nvSpPr>
        <p:spPr bwMode="auto">
          <a:xfrm>
            <a:off x="3448050" y="733425"/>
            <a:ext cx="3429000" cy="1263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0301"/>
              </a:avLst>
            </a:prstTxWarp>
          </a:bodyPr>
          <a:lstStyle/>
          <a:p>
            <a:pPr algn="ctr"/>
            <a:r>
              <a:rPr lang="zh-CN" altLang="en-US" sz="4400" b="1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记忆力大比拼</a:t>
            </a:r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671513" y="3125788"/>
            <a:ext cx="3681412" cy="977900"/>
          </a:xfrm>
          <a:prstGeom prst="plaque">
            <a:avLst>
              <a:gd name="adj" fmla="val 16667"/>
            </a:avLst>
          </a:prstGeom>
          <a:solidFill>
            <a:srgbClr val="E1FDA1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4400" b="1"/>
              <a:t>选歌最认真</a:t>
            </a:r>
            <a:r>
              <a:rPr lang="zh-CN" altLang="en-US" sz="4000"/>
              <a:t> </a:t>
            </a:r>
          </a:p>
        </p:txBody>
      </p:sp>
      <p:sp>
        <p:nvSpPr>
          <p:cNvPr id="10253" name="AutoShape 13"/>
          <p:cNvSpPr>
            <a:spLocks noChangeArrowheads="1"/>
          </p:cNvSpPr>
          <p:nvPr/>
        </p:nvSpPr>
        <p:spPr bwMode="auto">
          <a:xfrm>
            <a:off x="968375" y="3162300"/>
            <a:ext cx="3487738" cy="977900"/>
          </a:xfrm>
          <a:prstGeom prst="plaque">
            <a:avLst>
              <a:gd name="adj" fmla="val 16667"/>
            </a:avLst>
          </a:prstGeom>
          <a:solidFill>
            <a:srgbClr val="E1FDA1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4400" b="1"/>
              <a:t>到目前为止</a:t>
            </a:r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auto">
          <a:xfrm>
            <a:off x="452438" y="3211513"/>
            <a:ext cx="4075112" cy="977900"/>
          </a:xfrm>
          <a:prstGeom prst="plaque">
            <a:avLst>
              <a:gd name="adj" fmla="val 16667"/>
            </a:avLst>
          </a:prstGeom>
          <a:solidFill>
            <a:srgbClr val="E1FDA1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4400" b="1"/>
              <a:t>最新鲜的食物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4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6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8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0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 autoUpdateAnimBg="0"/>
      <p:bldP spid="10243" grpId="1" animBg="1" autoUpdateAnimBg="0"/>
      <p:bldP spid="10244" grpId="0" animBg="1" autoUpdateAnimBg="0"/>
      <p:bldP spid="10244" grpId="1" animBg="1" autoUpdateAnimBg="0"/>
      <p:bldP spid="10245" grpId="0" animBg="1" autoUpdateAnimBg="0"/>
      <p:bldP spid="10245" grpId="1" animBg="1" autoUpdateAnimBg="0"/>
      <p:bldP spid="10246" grpId="0" animBg="1" autoUpdateAnimBg="0"/>
      <p:bldP spid="10246" grpId="1" animBg="1" autoUpdateAnimBg="0"/>
      <p:bldP spid="10247" grpId="0" animBg="1" autoUpdateAnimBg="0"/>
      <p:bldP spid="10247" grpId="1" animBg="1" autoUpdateAnimBg="0"/>
      <p:bldP spid="10248" grpId="0" animBg="1" autoUpdateAnimBg="0"/>
      <p:bldP spid="10248" grpId="1" animBg="1" autoUpdateAnimBg="0"/>
      <p:bldP spid="10249" grpId="0" animBg="1" autoUpdateAnimBg="0"/>
      <p:bldP spid="10249" grpId="1" animBg="1" autoUpdateAnimBg="0"/>
      <p:bldP spid="10250" grpId="0" animBg="1" autoUpdateAnimBg="0"/>
      <p:bldP spid="10250" grpId="1" animBg="1" autoUpdateAnimBg="0"/>
      <p:bldP spid="10252" grpId="0" animBg="1" autoUpdateAnimBg="0"/>
      <p:bldP spid="10252" grpId="1" animBg="1" autoUpdateAnimBg="0"/>
      <p:bldP spid="10253" grpId="0" animBg="1" autoUpdateAnimBg="0"/>
      <p:bldP spid="10253" grpId="1" animBg="1" autoUpdateAnimBg="0"/>
      <p:bldP spid="10254" grpId="0" animBg="1" autoUpdateAnimBg="0"/>
      <p:bldP spid="10254" grpId="1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30300"/>
            <a:ext cx="8972550" cy="2135188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sz="3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Arial" pitchFamily="34" charset="0"/>
              </a:rPr>
              <a:t>1. Did you </a:t>
            </a:r>
            <a:r>
              <a:rPr lang="en-US" sz="3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Arial" pitchFamily="34" charset="0"/>
              </a:rPr>
              <a:t>buy clothes during the          National holiday</a:t>
            </a:r>
            <a:r>
              <a:rPr lang="zh-CN" altLang="en-US" sz="3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Arial" pitchFamily="34" charset="0"/>
              </a:rPr>
              <a:t>（国庆期间）? 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sz="3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Arial" pitchFamily="34" charset="0"/>
              </a:rPr>
              <a:t>2. Which </a:t>
            </a:r>
            <a:r>
              <a:rPr lang="en-US" sz="3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Arial" pitchFamily="34" charset="0"/>
              </a:rPr>
              <a:t>clothes store did you go to?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sz="3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Arial" pitchFamily="34" charset="0"/>
              </a:rPr>
              <a:t>3. Why did you go there?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zh-CN" altLang="en-US" sz="3600" b="1" i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Arial" pitchFamily="34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17488" y="449263"/>
            <a:ext cx="5364162" cy="641350"/>
          </a:xfrm>
          <a:prstGeom prst="rect">
            <a:avLst/>
          </a:prstGeom>
          <a:solidFill>
            <a:srgbClr val="07DF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Arial" pitchFamily="34" charset="0"/>
              </a:rPr>
              <a:t>Lead-in.</a:t>
            </a:r>
            <a:r>
              <a:rPr lang="zh-CN" altLang="en-US" b="1">
                <a:latin typeface="Arial" pitchFamily="34" charset="0"/>
              </a:rPr>
              <a:t>（感悟导入</a:t>
            </a:r>
            <a:r>
              <a:rPr lang="zh-CN" altLang="en-US" sz="3200" b="1">
                <a:latin typeface="Arial" pitchFamily="34" charset="0"/>
              </a:rPr>
              <a:t>）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762000" y="5537200"/>
            <a:ext cx="16208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0000"/>
                </a:solidFill>
                <a:latin typeface="Arial Black" pitchFamily="34" charset="0"/>
              </a:rPr>
              <a:t>good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721100" y="5499100"/>
            <a:ext cx="20240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0000"/>
                </a:solidFill>
                <a:latin typeface="Arial Black" pitchFamily="34" charset="0"/>
              </a:rPr>
              <a:t>better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232525" y="5446713"/>
            <a:ext cx="271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0000"/>
                </a:solidFill>
                <a:latin typeface="Arial Black" pitchFamily="34" charset="0"/>
              </a:rPr>
              <a:t>the best</a:t>
            </a:r>
          </a:p>
        </p:txBody>
      </p:sp>
      <p:pic>
        <p:nvPicPr>
          <p:cNvPr id="11271" name="Picture 7" descr="u=403028490,4215358370&amp;fm=21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163" y="3444875"/>
            <a:ext cx="2828925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 descr="u=1269589952,1377333738&amp;fm=23&amp;g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3509963"/>
            <a:ext cx="2647950" cy="198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 descr="u=2676732457,2560050207&amp;fm=23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0" y="3516313"/>
            <a:ext cx="27971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IMG55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57375"/>
            <a:ext cx="3879850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Line 3"/>
          <p:cNvSpPr>
            <a:spLocks noChangeShapeType="1"/>
          </p:cNvSpPr>
          <p:nvPr/>
        </p:nvSpPr>
        <p:spPr bwMode="auto">
          <a:xfrm flipV="1">
            <a:off x="3946525" y="2306638"/>
            <a:ext cx="1227138" cy="639762"/>
          </a:xfrm>
          <a:prstGeom prst="line">
            <a:avLst/>
          </a:prstGeom>
          <a:noFill/>
          <a:ln w="9525" cmpd="sng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3870325" y="4664075"/>
            <a:ext cx="1104900" cy="249238"/>
          </a:xfrm>
          <a:prstGeom prst="line">
            <a:avLst/>
          </a:prstGeom>
          <a:noFill/>
          <a:ln w="9525" cmpd="sng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28600" y="5638800"/>
            <a:ext cx="4038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0000FF"/>
                </a:solidFill>
                <a:latin typeface="Arial" pitchFamily="34" charset="0"/>
              </a:rPr>
              <a:t>reporter(</a:t>
            </a:r>
            <a:r>
              <a:rPr lang="zh-CN" altLang="en-US" sz="4400" b="1">
                <a:solidFill>
                  <a:srgbClr val="0000FF"/>
                </a:solidFill>
                <a:latin typeface="Arial" pitchFamily="34" charset="0"/>
              </a:rPr>
              <a:t>记者</a:t>
            </a:r>
            <a:r>
              <a:rPr lang="en-US" sz="4400" b="1">
                <a:solidFill>
                  <a:srgbClr val="0000FF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477000" y="5867400"/>
            <a:ext cx="1295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0000FF"/>
                </a:solidFill>
                <a:latin typeface="Arial" pitchFamily="34" charset="0"/>
              </a:rPr>
              <a:t>DJ</a:t>
            </a: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H="1" flipV="1">
            <a:off x="1066800" y="5029200"/>
            <a:ext cx="381000" cy="990600"/>
          </a:xfrm>
          <a:prstGeom prst="line">
            <a:avLst/>
          </a:prstGeom>
          <a:noFill/>
          <a:ln w="9525" cmpd="sng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44475" y="750888"/>
            <a:ext cx="4476750" cy="641350"/>
          </a:xfrm>
          <a:prstGeom prst="rect">
            <a:avLst/>
          </a:prstGeom>
          <a:solidFill>
            <a:srgbClr val="07DF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Arial" pitchFamily="34" charset="0"/>
              </a:rPr>
              <a:t>Lead-in.</a:t>
            </a:r>
            <a:r>
              <a:rPr lang="zh-CN" altLang="en-US" b="1">
                <a:latin typeface="Arial" pitchFamily="34" charset="0"/>
              </a:rPr>
              <a:t>（感悟导入</a:t>
            </a:r>
            <a:r>
              <a:rPr lang="zh-CN" altLang="en-US" sz="3200" b="1">
                <a:latin typeface="Arial" pitchFamily="34" charset="0"/>
              </a:rPr>
              <a:t>）</a:t>
            </a:r>
          </a:p>
        </p:txBody>
      </p:sp>
      <p:pic>
        <p:nvPicPr>
          <p:cNvPr id="12297" name="Picture 9" descr="radio station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3729038"/>
            <a:ext cx="3821113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0" descr="20123102318271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21385"/>
          <a:stretch>
            <a:fillRect/>
          </a:stretch>
        </p:blipFill>
        <p:spPr bwMode="auto">
          <a:xfrm>
            <a:off x="5160963" y="812800"/>
            <a:ext cx="3656012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图片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16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79388" y="1095375"/>
            <a:ext cx="8740775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200025" algn="ctr"/>
            <a:r>
              <a:rPr lang="en-US" sz="4000" b="1">
                <a:solidFill>
                  <a:srgbClr val="FF0000"/>
                </a:solidFill>
              </a:rPr>
              <a:t>Listen for the general idea(</a:t>
            </a:r>
            <a:r>
              <a:rPr lang="zh-CN" altLang="en-US" sz="4000" b="1">
                <a:solidFill>
                  <a:srgbClr val="FF0000"/>
                </a:solidFill>
              </a:rPr>
              <a:t>听取大意</a:t>
            </a:r>
            <a:r>
              <a:rPr lang="en-US" sz="4000" b="1">
                <a:solidFill>
                  <a:srgbClr val="FF0000"/>
                </a:solidFill>
              </a:rPr>
              <a:t>)</a:t>
            </a:r>
            <a:endParaRPr lang="en-US" sz="4000">
              <a:solidFill>
                <a:srgbClr val="FF0000"/>
              </a:solidFill>
            </a:endParaRPr>
          </a:p>
          <a:p>
            <a:pPr indent="200025" algn="ctr"/>
            <a:r>
              <a:rPr lang="zh-CN" altLang="en-US">
                <a:solidFill>
                  <a:srgbClr val="FF0000"/>
                </a:solidFill>
              </a:rPr>
              <a:t>     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811338"/>
            <a:ext cx="8883650" cy="3749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00025"/>
            <a:r>
              <a:rPr lang="en-US" sz="4000" b="1"/>
              <a:t>The main idea of the conversation is to </a:t>
            </a:r>
          </a:p>
          <a:p>
            <a:pPr indent="200025"/>
            <a:r>
              <a:rPr lang="en-US" sz="4000" b="1"/>
              <a:t>talk about______.</a:t>
            </a:r>
            <a:r>
              <a:rPr lang="zh-CN" altLang="en-US" sz="4000" b="1" u="sng"/>
              <a:t>　</a:t>
            </a:r>
            <a:endParaRPr lang="zh-CN" altLang="en-US" sz="4000" b="1"/>
          </a:p>
          <a:p>
            <a:pPr indent="200025"/>
            <a:r>
              <a:rPr lang="en-US" sz="4000" b="1"/>
              <a:t>A. the best clothes store in town.</a:t>
            </a:r>
          </a:p>
          <a:p>
            <a:pPr indent="200025"/>
            <a:r>
              <a:rPr lang="en-US" sz="4000" b="1"/>
              <a:t>B. the best DJ in town.</a:t>
            </a:r>
          </a:p>
          <a:p>
            <a:pPr indent="200025"/>
            <a:r>
              <a:rPr lang="en-US" sz="4000" b="1"/>
              <a:t>C. the  best clothes store and radio </a:t>
            </a:r>
          </a:p>
          <a:p>
            <a:pPr indent="200025"/>
            <a:r>
              <a:rPr lang="en-US" sz="4000" b="1"/>
              <a:t>     station in town.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124200" y="2514600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359025" y="306388"/>
            <a:ext cx="3489325" cy="701675"/>
          </a:xfrm>
          <a:prstGeom prst="rect">
            <a:avLst/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FF00"/>
                </a:solidFill>
              </a:rPr>
              <a:t>While-listening</a:t>
            </a:r>
          </a:p>
        </p:txBody>
      </p:sp>
      <p:pic>
        <p:nvPicPr>
          <p:cNvPr id="13319" name="2013新版新目标八年级上Unit4 Section A 2a课文听力（mp3素材）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600" y="442913"/>
            <a:ext cx="720725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3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6150" fill="hold"/>
                                        <p:tgtEl>
                                          <p:spTgt spid="133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9"/>
                  </p:tgtEl>
                </p:cond>
              </p:nextCondLst>
            </p:seq>
            <p:audio>
              <p:cMediaNode>
                <p:cTn id="13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9"/>
                </p:tgtEl>
              </p:cMediaNode>
            </p:audio>
          </p:childTnLst>
        </p:cTn>
      </p:par>
    </p:tnLst>
    <p:bldLst>
      <p:bldP spid="1331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1204913" y="914400"/>
            <a:ext cx="7451725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b="1">
                <a:solidFill>
                  <a:srgbClr val="0000FF"/>
                </a:solidFill>
                <a:latin typeface="Times New Roman" pitchFamily="18" charset="0"/>
              </a:rPr>
              <a:t>Listen to a reporter interviewing a boy. </a:t>
            </a:r>
            <a:r>
              <a:rPr lang="en-US" b="1">
                <a:solidFill>
                  <a:srgbClr val="333399"/>
                </a:solidFill>
                <a:latin typeface="Times New Roman" pitchFamily="18" charset="0"/>
              </a:rPr>
              <a:t>Circle</a:t>
            </a: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>
                <a:solidFill>
                  <a:srgbClr val="0000FF"/>
                </a:solidFill>
                <a:latin typeface="Times New Roman" pitchFamily="18" charset="0"/>
              </a:rPr>
              <a:t>the boy’s answers.</a:t>
            </a:r>
            <a:r>
              <a:rPr lang="en-US">
                <a:latin typeface="Times New Roman" pitchFamily="18" charset="0"/>
              </a:rPr>
              <a:t> </a:t>
            </a:r>
            <a:r>
              <a:rPr lang="en-US" sz="3400" b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4339" name="Oval 2"/>
          <p:cNvSpPr>
            <a:spLocks noChangeArrowheads="1"/>
          </p:cNvSpPr>
          <p:nvPr/>
        </p:nvSpPr>
        <p:spPr bwMode="auto">
          <a:xfrm>
            <a:off x="209550" y="1235075"/>
            <a:ext cx="898525" cy="820738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/>
              <a:t>2a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374650"/>
            <a:ext cx="8832850" cy="64135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Listen for the specific ideas(</a:t>
            </a:r>
            <a:r>
              <a:rPr lang="zh-CN" altLang="en-US" b="1">
                <a:solidFill>
                  <a:srgbClr val="FF0000"/>
                </a:solidFill>
                <a:latin typeface="Comic Sans MS" pitchFamily="66" charset="0"/>
              </a:rPr>
              <a:t>听取细节</a:t>
            </a:r>
            <a:r>
              <a:rPr lang="zh-CN" altLang="en-US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14341" name="折角形 7"/>
          <p:cNvSpPr>
            <a:spLocks noChangeArrowheads="1"/>
          </p:cNvSpPr>
          <p:nvPr/>
        </p:nvSpPr>
        <p:spPr bwMode="auto">
          <a:xfrm>
            <a:off x="142875" y="2132013"/>
            <a:ext cx="8893175" cy="4725987"/>
          </a:xfrm>
          <a:prstGeom prst="foldedCorner">
            <a:avLst>
              <a:gd name="adj" fmla="val 8713"/>
            </a:avLst>
          </a:prstGeom>
          <a:solidFill>
            <a:schemeClr val="bg1"/>
          </a:solidFill>
          <a:ln w="25400" cmpd="sng">
            <a:solidFill>
              <a:srgbClr val="89A4A7"/>
            </a:solidFill>
            <a:round/>
            <a:headEnd/>
            <a:tailEnd/>
          </a:ln>
        </p:spPr>
        <p:txBody>
          <a:bodyPr/>
          <a:lstStyle/>
          <a:p>
            <a:pPr algn="ctr"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en-US" b="1">
                <a:solidFill>
                  <a:srgbClr val="CC00FF"/>
                </a:solidFill>
                <a:latin typeface="Arial" pitchFamily="34" charset="0"/>
                <a:cs typeface="Times New Roman" pitchFamily="18" charset="0"/>
              </a:rPr>
              <a:t>Green City Survey</a:t>
            </a:r>
          </a:p>
          <a:p>
            <a:pPr>
              <a:lnSpc>
                <a:spcPct val="120000"/>
              </a:lnSpc>
              <a:buFont typeface="Arial" pitchFamily="34" charset="0"/>
              <a:buAutoNum type="arabicPeriod"/>
              <a:tabLst>
                <a:tab pos="449263" algn="l"/>
                <a:tab pos="536575" algn="l"/>
              </a:tabLst>
            </a:pPr>
            <a:r>
              <a:rPr lang="en-US" b="1">
                <a:cs typeface="Times New Roman" pitchFamily="18" charset="0"/>
              </a:rPr>
              <a:t> Which is </a:t>
            </a:r>
            <a:r>
              <a:rPr lang="en-US" b="1">
                <a:solidFill>
                  <a:srgbClr val="FF0000"/>
                </a:solidFill>
                <a:cs typeface="Times New Roman" pitchFamily="18" charset="0"/>
              </a:rPr>
              <a:t>the best</a:t>
            </a:r>
            <a:r>
              <a:rPr lang="en-US" b="1">
                <a:cs typeface="Times New Roman" pitchFamily="18" charset="0"/>
              </a:rPr>
              <a:t> clothes store?</a:t>
            </a:r>
          </a:p>
          <a:p>
            <a:pPr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en-US" b="1">
                <a:cs typeface="Times New Roman" pitchFamily="18" charset="0"/>
              </a:rPr>
              <a:t>    a. Miller’s                b. Blue Moon                                    </a:t>
            </a:r>
          </a:p>
          <a:p>
            <a:pPr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en-US" b="1">
                <a:cs typeface="Times New Roman" pitchFamily="18" charset="0"/>
              </a:rPr>
              <a:t>    c. Dream Clothes</a:t>
            </a:r>
          </a:p>
          <a:p>
            <a:pPr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en-US" b="1">
                <a:cs typeface="Times New Roman" pitchFamily="18" charset="0"/>
              </a:rPr>
              <a:t>2. Which is </a:t>
            </a:r>
            <a:r>
              <a:rPr lang="en-US" b="1">
                <a:solidFill>
                  <a:srgbClr val="FF0000"/>
                </a:solidFill>
                <a:cs typeface="Times New Roman" pitchFamily="18" charset="0"/>
              </a:rPr>
              <a:t>the best</a:t>
            </a:r>
            <a:r>
              <a:rPr lang="en-US" b="1">
                <a:cs typeface="Times New Roman" pitchFamily="18" charset="0"/>
              </a:rPr>
              <a:t> radio station?</a:t>
            </a:r>
          </a:p>
          <a:p>
            <a:pPr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en-US" b="1">
                <a:cs typeface="Times New Roman" pitchFamily="18" charset="0"/>
              </a:rPr>
              <a:t>    a. 970 AM (</a:t>
            </a:r>
            <a:r>
              <a:rPr lang="zh-CN" altLang="en-US" b="1">
                <a:solidFill>
                  <a:srgbClr val="FF0000"/>
                </a:solidFill>
                <a:cs typeface="Times New Roman" pitchFamily="18" charset="0"/>
              </a:rPr>
              <a:t>调幅</a:t>
            </a:r>
            <a:r>
              <a:rPr lang="en-US" b="1">
                <a:cs typeface="Times New Roman" pitchFamily="18" charset="0"/>
              </a:rPr>
              <a:t>)        b. 97.9 FM (</a:t>
            </a:r>
            <a:r>
              <a:rPr lang="zh-CN" altLang="en-US" b="1">
                <a:solidFill>
                  <a:srgbClr val="FF0000"/>
                </a:solidFill>
                <a:cs typeface="Times New Roman" pitchFamily="18" charset="0"/>
              </a:rPr>
              <a:t>调频</a:t>
            </a:r>
            <a:r>
              <a:rPr lang="en-US" b="1">
                <a:cs typeface="Times New Roman" pitchFamily="18" charset="0"/>
              </a:rPr>
              <a:t>)</a:t>
            </a:r>
            <a:r>
              <a:rPr lang="zh-CN" altLang="en-US" b="1">
                <a:cs typeface="Times New Roman" pitchFamily="18" charset="0"/>
              </a:rPr>
              <a:t>         </a:t>
            </a:r>
          </a:p>
          <a:p>
            <a:pPr>
              <a:lnSpc>
                <a:spcPct val="120000"/>
              </a:lnSpc>
              <a:tabLst>
                <a:tab pos="449263" algn="l"/>
                <a:tab pos="536575" algn="l"/>
              </a:tabLst>
            </a:pPr>
            <a:r>
              <a:rPr lang="en-US" b="1">
                <a:cs typeface="Times New Roman" pitchFamily="18" charset="0"/>
              </a:rPr>
              <a:t>    c. 107.9 FM </a:t>
            </a:r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2192338" y="1533525"/>
            <a:ext cx="1195387" cy="668338"/>
          </a:xfrm>
          <a:prstGeom prst="ellipse">
            <a:avLst/>
          </a:prstGeom>
          <a:noFill/>
          <a:ln w="508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441325" y="3740150"/>
            <a:ext cx="685800" cy="393700"/>
          </a:xfrm>
          <a:prstGeom prst="ellipse">
            <a:avLst/>
          </a:prstGeom>
          <a:noFill/>
          <a:ln w="508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4" name="Oval 8"/>
          <p:cNvSpPr>
            <a:spLocks noChangeArrowheads="1"/>
          </p:cNvSpPr>
          <p:nvPr/>
        </p:nvSpPr>
        <p:spPr bwMode="auto">
          <a:xfrm>
            <a:off x="457200" y="6294438"/>
            <a:ext cx="803275" cy="406400"/>
          </a:xfrm>
          <a:prstGeom prst="ellipse">
            <a:avLst/>
          </a:prstGeom>
          <a:noFill/>
          <a:ln w="508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5" name="AutoShape 46"/>
          <p:cNvSpPr>
            <a:spLocks noChangeArrowheads="1"/>
          </p:cNvSpPr>
          <p:nvPr/>
        </p:nvSpPr>
        <p:spPr bwMode="auto">
          <a:xfrm flipH="1">
            <a:off x="7113588" y="2600325"/>
            <a:ext cx="1587500" cy="1968500"/>
          </a:xfrm>
          <a:prstGeom prst="wedgeEllipseCallout">
            <a:avLst>
              <a:gd name="adj1" fmla="val 98995"/>
              <a:gd name="adj2" fmla="val 93870"/>
            </a:avLst>
          </a:prstGeom>
          <a:solidFill>
            <a:srgbClr val="FFFF00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800" b="1">
                <a:solidFill>
                  <a:srgbClr val="FF0000"/>
                </a:solidFill>
              </a:rPr>
              <a:t>注意：</a:t>
            </a:r>
          </a:p>
          <a:p>
            <a:r>
              <a:rPr lang="zh-CN" altLang="en-US" sz="2800" b="1">
                <a:solidFill>
                  <a:srgbClr val="FF0000"/>
                </a:solidFill>
              </a:rPr>
              <a:t>数字</a:t>
            </a:r>
          </a:p>
          <a:p>
            <a:r>
              <a:rPr lang="zh-CN" altLang="en-US" sz="2800" b="1">
                <a:solidFill>
                  <a:srgbClr val="FF0000"/>
                </a:solidFill>
              </a:rPr>
              <a:t>读法</a:t>
            </a:r>
            <a:endParaRPr lang="en-US" sz="2800" b="1">
              <a:solidFill>
                <a:srgbClr val="FF0000"/>
              </a:solidFill>
            </a:endParaRPr>
          </a:p>
        </p:txBody>
      </p:sp>
      <p:pic>
        <p:nvPicPr>
          <p:cNvPr id="14346" name="2013新版新目标八年级上Unit4 Section A 2a课文听力（mp3素材）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988" y="1343025"/>
            <a:ext cx="6191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76150" fill="hold"/>
                                        <p:tgtEl>
                                          <p:spTgt spid="143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6"/>
                  </p:tgtEl>
                </p:cond>
              </p:nextCondLst>
            </p:seq>
            <p:audio>
              <p:cMediaNode>
                <p:cTn id="3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6"/>
                </p:tgtEl>
              </p:cMediaNode>
            </p:audio>
          </p:childTnLst>
        </p:cTn>
      </p:par>
    </p:tnLst>
    <p:bldLst>
      <p:bldP spid="14343" grpId="0" animBg="1"/>
      <p:bldP spid="14344" grpId="0" animBg="1"/>
      <p:bldP spid="14345" grpId="0" animBg="1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1732</Words>
  <Application>Microsoft Office PowerPoint</Application>
  <PresentationFormat>全屏显示(4:3)</PresentationFormat>
  <Paragraphs>303</Paragraphs>
  <Slides>34</Slides>
  <Notes>1</Notes>
  <HiddenSlides>0</HiddenSlides>
  <MMClips>4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Arial</vt:lpstr>
      <vt:lpstr>宋体</vt:lpstr>
      <vt:lpstr>Wingdings</vt:lpstr>
      <vt:lpstr>华文细黑</vt:lpstr>
      <vt:lpstr>Andalus</vt:lpstr>
      <vt:lpstr>微软雅黑</vt:lpstr>
      <vt:lpstr>黑体</vt:lpstr>
      <vt:lpstr>Arial Black</vt:lpstr>
      <vt:lpstr>Times New Roman</vt:lpstr>
      <vt:lpstr>Comic Sans MS</vt:lpstr>
      <vt:lpstr>默认设计模板</vt:lpstr>
      <vt:lpstr>2_默认设计模板</vt:lpstr>
      <vt:lpstr>Unit4 What ’s the best movie  theater?</vt:lpstr>
      <vt:lpstr> Learning goals(学习目标)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Write the correct store or radio station  next to each statement.</vt:lpstr>
      <vt:lpstr>Listen and fill in the blanks:</vt:lpstr>
      <vt:lpstr>PowerPoint 演示文稿</vt:lpstr>
      <vt:lpstr>PowerPoint 演示文稿</vt:lpstr>
      <vt:lpstr>Role-play the conversation.</vt:lpstr>
      <vt:lpstr>Can you help me?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2d. Role-play the conversation.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Unit4 What ’s the best movie  theater?</dc:title>
  <cp:lastModifiedBy>user</cp:lastModifiedBy>
  <cp:revision>2</cp:revision>
  <dcterms:modified xsi:type="dcterms:W3CDTF">2015-08-12T06:37:30Z</dcterms:modified>
</cp:coreProperties>
</file>